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2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1" r:id="rId3"/>
  </p:sldMasterIdLst>
  <p:notesMasterIdLst>
    <p:notesMasterId r:id="rId5"/>
  </p:notesMasterIdLst>
  <p:sldIdLst>
    <p:sldId id="256" r:id="rId4"/>
    <p:sldId id="257" r:id="rId6"/>
    <p:sldId id="266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3004800" cy="7315200"/>
  <p:notesSz cx="7315200" cy="13004800"/>
  <p:embeddedFontLst>
    <p:embeddedFont>
      <p:font typeface="Quattrocento Sans" panose="020B0502050000020003" pitchFamily="34" charset="0"/>
      <p:regular r:id="rId18"/>
    </p:embeddedFont>
    <p:embeddedFont>
      <p:font typeface="Quattrocento Sans" panose="020B0502050000020003" pitchFamily="34" charset="-122"/>
      <p:regular r:id="rId19"/>
    </p:embeddedFont>
    <p:embeddedFont>
      <p:font typeface="Quattrocento Sans" panose="020B0502050000020003" pitchFamily="34" charset="-120"/>
      <p:regular r:id="rId20"/>
    </p:embeddedFont>
    <p:embeddedFont>
      <p:font typeface="Noto Sans SC" panose="020B0200000000000000" pitchFamily="34" charset="-122"/>
      <p:regular r:id="rId21"/>
    </p:embeddedFont>
    <p:embeddedFont>
      <p:font typeface="Noto Sans SC" panose="020B0200000000000000" pitchFamily="34" charset="-120"/>
      <p:regular r:id="rId22"/>
    </p:embeddedFont>
    <p:embeddedFont>
      <p:font typeface="MiSans" pitchFamily="34" charset="-122"/>
      <p:regular r:id="rId23"/>
    </p:embeddedFont>
    <p:embeddedFont>
      <p:font typeface="MiSans" pitchFamily="34" charset="-120"/>
      <p:regular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font" Target="fonts/font11.fntdata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webp>
</file>

<file path=ppt/media/image3.jpeg>
</file>

<file path=ppt/media/image4.jpe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jpeg"/><Relationship Id="rId8" Type="http://schemas.openxmlformats.org/officeDocument/2006/relationships/image" Target="../media/image3.jpeg"/><Relationship Id="rId7" Type="http://schemas.openxmlformats.org/officeDocument/2006/relationships/image" Target="../media/image2.webp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1" Type="http://schemas.openxmlformats.org/officeDocument/2006/relationships/notesSlide" Target="../notesSlides/notesSlide3.xml"/><Relationship Id="rId10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7F5F2">
                  <a:alpha val="90000"/>
                </a:srgbClr>
              </a:gs>
              <a:gs pos="100000">
                <a:srgbClr val="F7F5F2">
                  <a:alpha val="95000"/>
                </a:srgbClr>
              </a:gs>
            </a:gsLst>
            <a:lin ang="16200000" scaled="1"/>
          </a:gradFill>
        </p:spPr>
      </p:sp>
      <p:sp>
        <p:nvSpPr>
          <p:cNvPr id="3" name="Text 1"/>
          <p:cNvSpPr/>
          <p:nvPr/>
        </p:nvSpPr>
        <p:spPr>
          <a:xfrm>
            <a:off x="622300" y="2082800"/>
            <a:ext cx="117602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Home Credit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7550" y="3048000"/>
            <a:ext cx="115697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Default Risk Prediction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892800" y="39116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6" name="Text 4"/>
          <p:cNvSpPr/>
          <p:nvPr/>
        </p:nvSpPr>
        <p:spPr>
          <a:xfrm>
            <a:off x="749300" y="4368800"/>
            <a:ext cx="11506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Top 10% Kaggle Solution with Pseudo-Labeling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55650" y="4876800"/>
            <a:ext cx="11493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8A8A8A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AUC 0.804+ | 1000+ Features | 500K+ Training Samples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7F5F2"/>
              </a:gs>
              <a:gs pos="100000">
                <a:srgbClr val="FFFFFF"/>
              </a:gs>
            </a:gsLst>
            <a:lin ang="2700000" scaled="1"/>
          </a:gradFill>
        </p:spPr>
      </p:sp>
      <p:sp>
        <p:nvSpPr>
          <p:cNvPr id="3" name="Text 1"/>
          <p:cNvSpPr/>
          <p:nvPr/>
        </p:nvSpPr>
        <p:spPr>
          <a:xfrm>
            <a:off x="2087880" y="2184400"/>
            <a:ext cx="8826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Innovation Drives Precise Risk Control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892800" y="28956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5" name="Text 3"/>
          <p:cNvSpPr/>
          <p:nvPr/>
        </p:nvSpPr>
        <p:spPr>
          <a:xfrm>
            <a:off x="1972151" y="3251200"/>
            <a:ext cx="9055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8A8A8A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The Perfect Combination of Pseudo-Labeling and Deep Feature Engineering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317591" y="4114800"/>
            <a:ext cx="24511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0.804+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419191" y="4826000"/>
            <a:ext cx="2247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AUC Score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069205" y="4114800"/>
            <a:ext cx="29972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Top 10%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170805" y="4826000"/>
            <a:ext cx="279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Competition Rank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367871" y="4114800"/>
            <a:ext cx="23241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500K+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469471" y="4826000"/>
            <a:ext cx="2120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Training Samples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2082959"/>
            <a:ext cx="6959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Technical Breakthroughs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3098959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43928" y="3098959"/>
            <a:ext cx="1930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53840" y="3098959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02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616767" y="3098959"/>
            <a:ext cx="2616200" cy="711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Pseudo-Labeling Innovation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81000" y="4114959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03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43928" y="4114959"/>
            <a:ext cx="2552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Risk Grouping Strategy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053840" y="4114959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04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616767" y="4114959"/>
            <a:ext cx="2260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Feature Engineering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81000" y="4826000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05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43928" y="4826000"/>
            <a:ext cx="2209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Model Performance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053840" y="4826000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06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616767" y="4826000"/>
            <a:ext cx="1955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Future Directions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726680" y="2336800"/>
            <a:ext cx="0" cy="2641600"/>
          </a:xfrm>
          <a:prstGeom prst="line">
            <a:avLst/>
          </a:prstGeom>
          <a:noFill/>
          <a:ln w="10160">
            <a:solidFill>
              <a:srgbClr val="D1D5DC"/>
            </a:solidFill>
            <a:prstDash val="solid"/>
            <a:headEnd type="none"/>
            <a:tailEnd type="none"/>
          </a:ln>
        </p:spPr>
      </p:sp>
      <p:sp>
        <p:nvSpPr>
          <p:cNvPr id="16" name="Shape 14"/>
          <p:cNvSpPr/>
          <p:nvPr/>
        </p:nvSpPr>
        <p:spPr>
          <a:xfrm>
            <a:off x="9469120" y="2336800"/>
            <a:ext cx="1930400" cy="1930400"/>
          </a:xfrm>
          <a:custGeom>
            <a:avLst/>
            <a:gdLst/>
            <a:ahLst/>
            <a:cxnLst/>
            <a:rect l="l" t="t" r="r" b="b"/>
            <a:pathLst>
              <a:path w="1930400" h="1930400">
                <a:moveTo>
                  <a:pt x="965200" y="0"/>
                </a:moveTo>
                <a:lnTo>
                  <a:pt x="965200" y="0"/>
                </a:lnTo>
                <a:cubicBezTo>
                  <a:pt x="1497908" y="0"/>
                  <a:pt x="1930400" y="432492"/>
                  <a:pt x="1930400" y="965200"/>
                </a:cubicBezTo>
                <a:lnTo>
                  <a:pt x="1930400" y="965200"/>
                </a:lnTo>
                <a:cubicBezTo>
                  <a:pt x="1930400" y="1497908"/>
                  <a:pt x="1497908" y="1930400"/>
                  <a:pt x="965200" y="1930400"/>
                </a:cubicBezTo>
                <a:lnTo>
                  <a:pt x="965200" y="1930400"/>
                </a:lnTo>
                <a:cubicBezTo>
                  <a:pt x="432492" y="1930400"/>
                  <a:pt x="0" y="1497908"/>
                  <a:pt x="0" y="965200"/>
                </a:cubicBezTo>
                <a:lnTo>
                  <a:pt x="0" y="965200"/>
                </a:lnTo>
                <a:cubicBezTo>
                  <a:pt x="0" y="432492"/>
                  <a:pt x="432492" y="0"/>
                  <a:pt x="9652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50800">
            <a:solidFill>
              <a:srgbClr val="E59500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9514205" y="2895600"/>
            <a:ext cx="19431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0.804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615805" y="3505200"/>
            <a:ext cx="1739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kern="0" spc="80" dirty="0">
                <a:solidFill>
                  <a:srgbClr val="8A8A8A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AUC Score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138603" y="4673600"/>
            <a:ext cx="2692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8A8A8A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Top 10% Competition Rank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3"/>
          <p:cNvSpPr/>
          <p:nvPr/>
        </p:nvSpPr>
        <p:spPr>
          <a:xfrm>
            <a:off x="4099560" y="2336800"/>
            <a:ext cx="0" cy="2641600"/>
          </a:xfrm>
          <a:prstGeom prst="line">
            <a:avLst/>
          </a:prstGeom>
          <a:noFill/>
          <a:ln w="10160">
            <a:solidFill>
              <a:srgbClr val="D1D5DC"/>
            </a:solidFill>
            <a:prstDash val="solid"/>
            <a:headEnd type="none"/>
            <a:tailEnd type="none"/>
          </a:ln>
        </p:spPr>
      </p:sp>
      <p:sp>
        <p:nvSpPr>
          <p:cNvPr id="20" name="Text 1"/>
          <p:cNvSpPr/>
          <p:nvPr>
            <p:custDataLst>
              <p:tags r:id="rId1"/>
            </p:custDataLst>
          </p:nvPr>
        </p:nvSpPr>
        <p:spPr>
          <a:xfrm>
            <a:off x="381000" y="4978559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01</a:t>
            </a:r>
            <a:endParaRPr lang="en-US" sz="1600" dirty="0"/>
          </a:p>
        </p:txBody>
      </p:sp>
      <p:sp>
        <p:nvSpPr>
          <p:cNvPr id="21" name="Text 3"/>
          <p:cNvSpPr/>
          <p:nvPr>
            <p:custDataLst>
              <p:tags r:id="rId2"/>
            </p:custDataLst>
          </p:nvPr>
        </p:nvSpPr>
        <p:spPr>
          <a:xfrm>
            <a:off x="4353560" y="4978559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02</a:t>
            </a:r>
            <a:endParaRPr lang="en-US" sz="1600" dirty="0"/>
          </a:p>
        </p:txBody>
      </p:sp>
      <p:sp>
        <p:nvSpPr>
          <p:cNvPr id="22" name="Text 5"/>
          <p:cNvSpPr/>
          <p:nvPr>
            <p:custDataLst>
              <p:tags r:id="rId3"/>
            </p:custDataLst>
          </p:nvPr>
        </p:nvSpPr>
        <p:spPr>
          <a:xfrm>
            <a:off x="8938895" y="4978559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03</a:t>
            </a:r>
            <a:endParaRPr lang="en-US" sz="1600" dirty="0"/>
          </a:p>
        </p:txBody>
      </p:sp>
      <p:sp>
        <p:nvSpPr>
          <p:cNvPr id="23" name="Text 2"/>
          <p:cNvSpPr/>
          <p:nvPr>
            <p:custDataLst>
              <p:tags r:id="rId4"/>
            </p:custDataLst>
          </p:nvPr>
        </p:nvSpPr>
        <p:spPr>
          <a:xfrm>
            <a:off x="946150" y="4879975"/>
            <a:ext cx="3095625" cy="13639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Sida Lin: </a:t>
            </a:r>
            <a:endParaRPr lang="en-US" sz="1800" dirty="0">
              <a:solidFill>
                <a:srgbClr val="2E4045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Led pipeline development and model implementation.</a:t>
            </a:r>
            <a:endParaRPr lang="en-US" sz="1800" dirty="0">
              <a:solidFill>
                <a:srgbClr val="2E4045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4" name="Shape 13"/>
          <p:cNvSpPr/>
          <p:nvPr/>
        </p:nvSpPr>
        <p:spPr>
          <a:xfrm>
            <a:off x="8876665" y="2336800"/>
            <a:ext cx="0" cy="2641600"/>
          </a:xfrm>
          <a:prstGeom prst="line">
            <a:avLst/>
          </a:prstGeom>
          <a:noFill/>
          <a:ln w="10160">
            <a:solidFill>
              <a:srgbClr val="D1D5DC"/>
            </a:solidFill>
            <a:prstDash val="solid"/>
            <a:headEnd type="none"/>
            <a:tailEnd type="none"/>
          </a:ln>
        </p:spPr>
      </p:sp>
      <p:sp>
        <p:nvSpPr>
          <p:cNvPr id="25" name="Shape 1"/>
          <p:cNvSpPr/>
          <p:nvPr/>
        </p:nvSpPr>
        <p:spPr>
          <a:xfrm>
            <a:off x="381000" y="939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26" name="Text 0"/>
          <p:cNvSpPr/>
          <p:nvPr/>
        </p:nvSpPr>
        <p:spPr>
          <a:xfrm>
            <a:off x="381000" y="381000"/>
            <a:ext cx="124333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Team Division</a:t>
            </a:r>
            <a:endParaRPr lang="en-US" sz="3000" b="1" dirty="0">
              <a:solidFill>
                <a:srgbClr val="2E4045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7" name="Text 2"/>
          <p:cNvSpPr/>
          <p:nvPr>
            <p:custDataLst>
              <p:tags r:id="rId5"/>
            </p:custDataLst>
          </p:nvPr>
        </p:nvSpPr>
        <p:spPr>
          <a:xfrm>
            <a:off x="4863465" y="4780915"/>
            <a:ext cx="3095625" cy="13639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altLang="zh-HK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Junqi Zhu: </a:t>
            </a:r>
            <a:endParaRPr lang="en-US" altLang="zh-HK" sz="1800" dirty="0">
              <a:solidFill>
                <a:srgbClr val="2E4045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  <a:p>
            <a:pPr>
              <a:lnSpc>
                <a:spcPct val="130000"/>
              </a:lnSpc>
            </a:pPr>
            <a:r>
              <a:rPr lang="en-US" altLang="zh-HK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Served as our feature engineering expert.</a:t>
            </a:r>
            <a:endParaRPr lang="en-US" altLang="zh-HK" sz="1800" dirty="0">
              <a:solidFill>
                <a:srgbClr val="2E4045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sp>
        <p:nvSpPr>
          <p:cNvPr id="28" name="Text 2"/>
          <p:cNvSpPr/>
          <p:nvPr>
            <p:custDataLst>
              <p:tags r:id="rId6"/>
            </p:custDataLst>
          </p:nvPr>
        </p:nvSpPr>
        <p:spPr>
          <a:xfrm>
            <a:off x="9446895" y="4879975"/>
            <a:ext cx="3529965" cy="13639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altLang="zh-HK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Jiachen Zhou: </a:t>
            </a:r>
            <a:endParaRPr lang="en-US" altLang="zh-HK" sz="1800" dirty="0">
              <a:solidFill>
                <a:srgbClr val="2E4045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  <a:p>
            <a:pPr>
              <a:lnSpc>
                <a:spcPct val="130000"/>
              </a:lnSpc>
            </a:pPr>
            <a:r>
              <a:rPr lang="en-US" altLang="zh-HK" sz="18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Managed technical documentation and presentation coordination.</a:t>
            </a:r>
            <a:endParaRPr lang="en-US" altLang="zh-HK" sz="1800" dirty="0">
              <a:solidFill>
                <a:srgbClr val="2E4045"/>
              </a:solidFill>
              <a:latin typeface="Quattrocento Sans" panose="020B0502050000020003" pitchFamily="34" charset="0"/>
              <a:ea typeface="Quattrocento Sans" panose="020B0502050000020003" pitchFamily="34" charset="-122"/>
              <a:cs typeface="Quattrocento Sans" panose="020B0502050000020003" pitchFamily="34" charset="-120"/>
            </a:endParaRPr>
          </a:p>
        </p:txBody>
      </p:sp>
      <p:pic>
        <p:nvPicPr>
          <p:cNvPr id="30" name="圖片 29"/>
          <p:cNvPicPr/>
          <p:nvPr/>
        </p:nvPicPr>
        <p:blipFill>
          <a:blip r:embed="rId7"/>
          <a:stretch>
            <a:fillRect/>
          </a:stretch>
        </p:blipFill>
        <p:spPr>
          <a:xfrm>
            <a:off x="5086350" y="1813560"/>
            <a:ext cx="2872740" cy="2855595"/>
          </a:xfrm>
          <a:prstGeom prst="rect">
            <a:avLst/>
          </a:prstGeom>
        </p:spPr>
      </p:pic>
      <p:pic>
        <p:nvPicPr>
          <p:cNvPr id="32" name="圖片 31"/>
          <p:cNvPicPr/>
          <p:nvPr/>
        </p:nvPicPr>
        <p:blipFill>
          <a:blip r:embed="rId8"/>
          <a:stretch>
            <a:fillRect/>
          </a:stretch>
        </p:blipFill>
        <p:spPr>
          <a:xfrm>
            <a:off x="9523730" y="1818005"/>
            <a:ext cx="2858135" cy="2851150"/>
          </a:xfrm>
          <a:prstGeom prst="rect">
            <a:avLst/>
          </a:prstGeom>
        </p:spPr>
      </p:pic>
      <p:pic>
        <p:nvPicPr>
          <p:cNvPr id="34" name="圖片 33"/>
          <p:cNvPicPr/>
          <p:nvPr/>
        </p:nvPicPr>
        <p:blipFill>
          <a:blip r:embed="rId9"/>
          <a:stretch>
            <a:fillRect/>
          </a:stretch>
        </p:blipFill>
        <p:spPr>
          <a:xfrm>
            <a:off x="664845" y="1826260"/>
            <a:ext cx="2856865" cy="284289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24333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Project Overview &amp; Key Achievements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39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4" name="Text 2"/>
          <p:cNvSpPr/>
          <p:nvPr/>
        </p:nvSpPr>
        <p:spPr>
          <a:xfrm>
            <a:off x="381000" y="1397000"/>
            <a:ext cx="7315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Project Background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905000"/>
            <a:ext cx="7289800" cy="990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This project addresses the Kaggle Home Credit Default Risk competition, aiming to </a:t>
            </a:r>
            <a:r>
              <a:rPr lang="en-US" sz="1600" dirty="0">
                <a:solidFill>
                  <a:srgbClr val="E59500"/>
                </a:solidFill>
                <a:highlight>
                  <a:srgbClr val="E59500">
                    <a:alpha val="13300"/>
                  </a:srgbClr>
                </a:highlight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predict customer loan default probability </a:t>
            </a: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and provide accurate risk control solutions for financial institutions.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5156200"/>
            <a:ext cx="7315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Core Technical Strategy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44500" y="57658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8" name="Text 6"/>
          <p:cNvSpPr/>
          <p:nvPr/>
        </p:nvSpPr>
        <p:spPr>
          <a:xfrm>
            <a:off x="838200" y="5715000"/>
            <a:ext cx="3378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LightGBM + 5-fold Cross-Validation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44500" y="62230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10" name="Text 8"/>
          <p:cNvSpPr/>
          <p:nvPr/>
        </p:nvSpPr>
        <p:spPr>
          <a:xfrm>
            <a:off x="838200" y="6172200"/>
            <a:ext cx="4178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Pseudo-labeling for Training Set Expansion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44500" y="66802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12" name="Text 10"/>
          <p:cNvSpPr/>
          <p:nvPr/>
        </p:nvSpPr>
        <p:spPr>
          <a:xfrm>
            <a:off x="838200" y="6629400"/>
            <a:ext cx="416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Deep Feature Engineering (1000+ Features)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970520" y="1397000"/>
            <a:ext cx="4648200" cy="3606800"/>
          </a:xfrm>
          <a:custGeom>
            <a:avLst/>
            <a:gdLst/>
            <a:ahLst/>
            <a:cxnLst/>
            <a:rect l="l" t="t" r="r" b="b"/>
            <a:pathLst>
              <a:path w="4648200" h="3606800">
                <a:moveTo>
                  <a:pt x="101604" y="0"/>
                </a:moveTo>
                <a:lnTo>
                  <a:pt x="4546596" y="0"/>
                </a:lnTo>
                <a:cubicBezTo>
                  <a:pt x="4602711" y="0"/>
                  <a:pt x="4648200" y="45489"/>
                  <a:pt x="4648200" y="101604"/>
                </a:cubicBezTo>
                <a:lnTo>
                  <a:pt x="4648200" y="3505196"/>
                </a:lnTo>
                <a:cubicBezTo>
                  <a:pt x="4648200" y="3561311"/>
                  <a:pt x="4602711" y="3606800"/>
                  <a:pt x="4546596" y="3606800"/>
                </a:cubicBezTo>
                <a:lnTo>
                  <a:pt x="101604" y="3606800"/>
                </a:lnTo>
                <a:cubicBezTo>
                  <a:pt x="45489" y="3606800"/>
                  <a:pt x="0" y="3561311"/>
                  <a:pt x="0" y="3505196"/>
                </a:cubicBezTo>
                <a:lnTo>
                  <a:pt x="0" y="101604"/>
                </a:lnTo>
                <a:cubicBezTo>
                  <a:pt x="0" y="45489"/>
                  <a:pt x="45489" y="0"/>
                  <a:pt x="101604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</p:spPr>
      </p:sp>
      <p:sp>
        <p:nvSpPr>
          <p:cNvPr id="14" name="Text 12"/>
          <p:cNvSpPr/>
          <p:nvPr/>
        </p:nvSpPr>
        <p:spPr>
          <a:xfrm>
            <a:off x="8211820" y="1701800"/>
            <a:ext cx="4165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Key Performance Metrics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161020" y="2362200"/>
            <a:ext cx="2095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0.804+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230870" y="2921000"/>
            <a:ext cx="1955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AUC Score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335260" y="2362200"/>
            <a:ext cx="2095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1000+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405110" y="2921000"/>
            <a:ext cx="1955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Features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161020" y="3378200"/>
            <a:ext cx="2095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500K+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230870" y="3937000"/>
            <a:ext cx="1955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Training Samples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335260" y="3378200"/>
            <a:ext cx="2095500" cy="101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Top 10%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405110" y="4445000"/>
            <a:ext cx="1955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Competition Rank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926070" y="6172200"/>
            <a:ext cx="47371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Achieved </a:t>
            </a:r>
            <a:r>
              <a:rPr lang="en-US" sz="1400" dirty="0">
                <a:solidFill>
                  <a:srgbClr val="E59500"/>
                </a:solidFill>
                <a:highlight>
                  <a:srgbClr val="E59500">
                    <a:alpha val="13300"/>
                  </a:srgbClr>
                </a:highlight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major breakthrough in default risk identification </a:t>
            </a:r>
            <a:r>
              <a:rPr lang="en-US" sz="14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through multi-table aggregation and pseudo-labeling innovation.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24333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Pseudo-Labeling: Key Innovation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39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4" name="Text 2"/>
          <p:cNvSpPr/>
          <p:nvPr/>
        </p:nvSpPr>
        <p:spPr>
          <a:xfrm>
            <a:off x="381000" y="2146300"/>
            <a:ext cx="6032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Technical Principle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2603500"/>
            <a:ext cx="6019800" cy="990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Use a pre-trained model to predict on the test set, treating </a:t>
            </a:r>
            <a:r>
              <a:rPr lang="en-US" sz="1600" dirty="0">
                <a:solidFill>
                  <a:srgbClr val="E59500"/>
                </a:solidFill>
                <a:highlight>
                  <a:srgbClr val="E59500">
                    <a:alpha val="13300"/>
                  </a:srgbClr>
                </a:highlight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high-confidence predictions (&gt;0.75 threshold) </a:t>
            </a: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as 'pseudo-labels' to effectively expand the training dataset.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3898900"/>
            <a:ext cx="6032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Implementation Process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05497" y="45847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1078548" y="48387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9" name="Text 7"/>
          <p:cNvSpPr/>
          <p:nvPr/>
        </p:nvSpPr>
        <p:spPr>
          <a:xfrm>
            <a:off x="336550" y="5499100"/>
            <a:ext cx="1752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Initial Training Set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42900" y="5753100"/>
            <a:ext cx="17399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300K samples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2144554" y="5092542"/>
            <a:ext cx="317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+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859088" y="44831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3074988" y="47371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09550" y="0"/>
                </a:moveTo>
                <a:cubicBezTo>
                  <a:pt x="209550" y="-10537"/>
                  <a:pt x="201037" y="-19050"/>
                  <a:pt x="190500" y="-19050"/>
                </a:cubicBezTo>
                <a:cubicBezTo>
                  <a:pt x="179963" y="-19050"/>
                  <a:pt x="171450" y="-10537"/>
                  <a:pt x="171450" y="0"/>
                </a:cubicBezTo>
                <a:lnTo>
                  <a:pt x="171450" y="38100"/>
                </a:lnTo>
                <a:lnTo>
                  <a:pt x="114300" y="38100"/>
                </a:lnTo>
                <a:cubicBezTo>
                  <a:pt x="82748" y="38100"/>
                  <a:pt x="57150" y="63698"/>
                  <a:pt x="57150" y="95250"/>
                </a:cubicBezTo>
                <a:lnTo>
                  <a:pt x="57150" y="228600"/>
                </a:lnTo>
                <a:cubicBezTo>
                  <a:pt x="57150" y="260152"/>
                  <a:pt x="82748" y="285750"/>
                  <a:pt x="114300" y="285750"/>
                </a:cubicBezTo>
                <a:lnTo>
                  <a:pt x="266700" y="285750"/>
                </a:lnTo>
                <a:cubicBezTo>
                  <a:pt x="298252" y="285750"/>
                  <a:pt x="323850" y="260152"/>
                  <a:pt x="323850" y="228600"/>
                </a:cubicBezTo>
                <a:lnTo>
                  <a:pt x="323850" y="95250"/>
                </a:lnTo>
                <a:cubicBezTo>
                  <a:pt x="323850" y="63698"/>
                  <a:pt x="298252" y="38100"/>
                  <a:pt x="266700" y="38100"/>
                </a:cubicBezTo>
                <a:lnTo>
                  <a:pt x="209550" y="38100"/>
                </a:lnTo>
                <a:lnTo>
                  <a:pt x="209550" y="0"/>
                </a:lnTo>
                <a:close/>
                <a:moveTo>
                  <a:pt x="95250" y="219075"/>
                </a:moveTo>
                <a:cubicBezTo>
                  <a:pt x="95250" y="211157"/>
                  <a:pt x="101620" y="204787"/>
                  <a:pt x="109537" y="204787"/>
                </a:cubicBezTo>
                <a:lnTo>
                  <a:pt x="128588" y="204787"/>
                </a:lnTo>
                <a:cubicBezTo>
                  <a:pt x="136505" y="204787"/>
                  <a:pt x="142875" y="211157"/>
                  <a:pt x="142875" y="219075"/>
                </a:cubicBezTo>
                <a:cubicBezTo>
                  <a:pt x="142875" y="226993"/>
                  <a:pt x="136505" y="233363"/>
                  <a:pt x="128588" y="233363"/>
                </a:cubicBezTo>
                <a:lnTo>
                  <a:pt x="109537" y="233363"/>
                </a:lnTo>
                <a:cubicBezTo>
                  <a:pt x="101620" y="233363"/>
                  <a:pt x="95250" y="226993"/>
                  <a:pt x="95250" y="219075"/>
                </a:cubicBezTo>
                <a:close/>
                <a:moveTo>
                  <a:pt x="166688" y="219075"/>
                </a:moveTo>
                <a:cubicBezTo>
                  <a:pt x="166688" y="211157"/>
                  <a:pt x="173057" y="204787"/>
                  <a:pt x="180975" y="204787"/>
                </a:cubicBezTo>
                <a:lnTo>
                  <a:pt x="200025" y="204787"/>
                </a:lnTo>
                <a:cubicBezTo>
                  <a:pt x="207943" y="204787"/>
                  <a:pt x="214313" y="211157"/>
                  <a:pt x="214313" y="219075"/>
                </a:cubicBezTo>
                <a:cubicBezTo>
                  <a:pt x="214313" y="226993"/>
                  <a:pt x="207943" y="233363"/>
                  <a:pt x="200025" y="233363"/>
                </a:cubicBezTo>
                <a:lnTo>
                  <a:pt x="180975" y="233363"/>
                </a:lnTo>
                <a:cubicBezTo>
                  <a:pt x="173057" y="233363"/>
                  <a:pt x="166688" y="226993"/>
                  <a:pt x="166688" y="219075"/>
                </a:cubicBezTo>
                <a:close/>
                <a:moveTo>
                  <a:pt x="238125" y="219075"/>
                </a:moveTo>
                <a:cubicBezTo>
                  <a:pt x="238125" y="211157"/>
                  <a:pt x="244495" y="204787"/>
                  <a:pt x="252413" y="204787"/>
                </a:cubicBezTo>
                <a:lnTo>
                  <a:pt x="271463" y="204787"/>
                </a:lnTo>
                <a:cubicBezTo>
                  <a:pt x="279380" y="204787"/>
                  <a:pt x="285750" y="211157"/>
                  <a:pt x="285750" y="219075"/>
                </a:cubicBezTo>
                <a:cubicBezTo>
                  <a:pt x="285750" y="226993"/>
                  <a:pt x="279380" y="233363"/>
                  <a:pt x="271463" y="233363"/>
                </a:cubicBezTo>
                <a:lnTo>
                  <a:pt x="252413" y="233363"/>
                </a:lnTo>
                <a:cubicBezTo>
                  <a:pt x="244495" y="233363"/>
                  <a:pt x="238125" y="226993"/>
                  <a:pt x="238125" y="219075"/>
                </a:cubicBezTo>
                <a:close/>
                <a:moveTo>
                  <a:pt x="133350" y="104775"/>
                </a:moveTo>
                <a:cubicBezTo>
                  <a:pt x="149121" y="104775"/>
                  <a:pt x="161925" y="117579"/>
                  <a:pt x="161925" y="133350"/>
                </a:cubicBezTo>
                <a:cubicBezTo>
                  <a:pt x="161925" y="149121"/>
                  <a:pt x="149121" y="161925"/>
                  <a:pt x="133350" y="161925"/>
                </a:cubicBezTo>
                <a:cubicBezTo>
                  <a:pt x="117579" y="161925"/>
                  <a:pt x="104775" y="149121"/>
                  <a:pt x="104775" y="133350"/>
                </a:cubicBezTo>
                <a:cubicBezTo>
                  <a:pt x="104775" y="117579"/>
                  <a:pt x="117579" y="104775"/>
                  <a:pt x="133350" y="104775"/>
                </a:cubicBezTo>
                <a:close/>
                <a:moveTo>
                  <a:pt x="219075" y="133350"/>
                </a:moveTo>
                <a:cubicBezTo>
                  <a:pt x="219075" y="117579"/>
                  <a:pt x="231879" y="104775"/>
                  <a:pt x="247650" y="104775"/>
                </a:cubicBezTo>
                <a:cubicBezTo>
                  <a:pt x="263421" y="104775"/>
                  <a:pt x="276225" y="117579"/>
                  <a:pt x="276225" y="133350"/>
                </a:cubicBezTo>
                <a:cubicBezTo>
                  <a:pt x="276225" y="149121"/>
                  <a:pt x="263421" y="161925"/>
                  <a:pt x="247650" y="161925"/>
                </a:cubicBezTo>
                <a:cubicBezTo>
                  <a:pt x="231879" y="161925"/>
                  <a:pt x="219075" y="149121"/>
                  <a:pt x="219075" y="133350"/>
                </a:cubicBezTo>
                <a:close/>
                <a:moveTo>
                  <a:pt x="38100" y="133350"/>
                </a:moveTo>
                <a:cubicBezTo>
                  <a:pt x="38100" y="122813"/>
                  <a:pt x="29587" y="114300"/>
                  <a:pt x="19050" y="114300"/>
                </a:cubicBezTo>
                <a:cubicBezTo>
                  <a:pt x="8513" y="114300"/>
                  <a:pt x="0" y="122813"/>
                  <a:pt x="0" y="133350"/>
                </a:cubicBezTo>
                <a:lnTo>
                  <a:pt x="0" y="190500"/>
                </a:lnTo>
                <a:cubicBezTo>
                  <a:pt x="0" y="201037"/>
                  <a:pt x="8513" y="209550"/>
                  <a:pt x="19050" y="209550"/>
                </a:cubicBezTo>
                <a:cubicBezTo>
                  <a:pt x="29587" y="209550"/>
                  <a:pt x="38100" y="201037"/>
                  <a:pt x="38100" y="190500"/>
                </a:cubicBezTo>
                <a:lnTo>
                  <a:pt x="38100" y="133350"/>
                </a:lnTo>
                <a:close/>
                <a:moveTo>
                  <a:pt x="361950" y="114300"/>
                </a:moveTo>
                <a:cubicBezTo>
                  <a:pt x="351413" y="114300"/>
                  <a:pt x="342900" y="122813"/>
                  <a:pt x="342900" y="133350"/>
                </a:cubicBezTo>
                <a:lnTo>
                  <a:pt x="342900" y="190500"/>
                </a:lnTo>
                <a:cubicBezTo>
                  <a:pt x="342900" y="201037"/>
                  <a:pt x="351413" y="209550"/>
                  <a:pt x="361950" y="209550"/>
                </a:cubicBezTo>
                <a:cubicBezTo>
                  <a:pt x="372487" y="209550"/>
                  <a:pt x="381000" y="201037"/>
                  <a:pt x="381000" y="190500"/>
                </a:cubicBezTo>
                <a:lnTo>
                  <a:pt x="381000" y="133350"/>
                </a:lnTo>
                <a:cubicBezTo>
                  <a:pt x="381000" y="122813"/>
                  <a:pt x="372487" y="114300"/>
                  <a:pt x="361950" y="114300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14" name="Text 12"/>
          <p:cNvSpPr/>
          <p:nvPr/>
        </p:nvSpPr>
        <p:spPr>
          <a:xfrm>
            <a:off x="2390140" y="5397500"/>
            <a:ext cx="1752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Model Prediction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396490" y="5651500"/>
            <a:ext cx="17399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Generate pseudo-labels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198144" y="5092542"/>
            <a:ext cx="469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×3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061585" y="44577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5315585" y="47117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19" name="Text 17"/>
          <p:cNvSpPr/>
          <p:nvPr/>
        </p:nvSpPr>
        <p:spPr>
          <a:xfrm>
            <a:off x="4592638" y="5372100"/>
            <a:ext cx="175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Expanded Training Set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598988" y="5880100"/>
            <a:ext cx="17399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500K+ samples</a:t>
            </a:r>
            <a:endParaRPr lang="en-US" sz="1600" dirty="0"/>
          </a:p>
        </p:txBody>
      </p:sp>
      <p:pic>
        <p:nvPicPr>
          <p:cNvPr id="23" name="圖片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13500" y="838200"/>
            <a:ext cx="6467475" cy="2495550"/>
          </a:xfrm>
          <a:prstGeom prst="rect">
            <a:avLst/>
          </a:prstGeom>
        </p:spPr>
      </p:pic>
      <p:pic>
        <p:nvPicPr>
          <p:cNvPr id="24" name="圖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3975" y="4091305"/>
            <a:ext cx="6351905" cy="15316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24333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Risk Grouping: Smart Categorical Encoding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39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4" name="Text 2"/>
          <p:cNvSpPr/>
          <p:nvPr/>
        </p:nvSpPr>
        <p:spPr>
          <a:xfrm>
            <a:off x="381000" y="2095500"/>
            <a:ext cx="5981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Core Advantage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2603500"/>
            <a:ext cx="5969000" cy="165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Compared to traditional One-Hot encoding, risk grouping shows superior performance. By categorizing features into high/medium/low risk based on default rates, we achieve </a:t>
            </a:r>
            <a:r>
              <a:rPr lang="en-US" sz="1600" dirty="0">
                <a:solidFill>
                  <a:srgbClr val="E59500"/>
                </a:solidFill>
                <a:highlight>
                  <a:srgbClr val="E59500">
                    <a:alpha val="13300"/>
                  </a:srgbClr>
                </a:highlight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90% feature reduction </a:t>
            </a: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while retaining more predictive information.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4559300"/>
            <a:ext cx="5981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Encoding Example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5067300"/>
            <a:ext cx="5867400" cy="1066800"/>
          </a:xfrm>
          <a:custGeom>
            <a:avLst/>
            <a:gdLst/>
            <a:ahLst/>
            <a:cxnLst/>
            <a:rect l="l" t="t" r="r" b="b"/>
            <a:pathLst>
              <a:path w="5867400" h="1066800">
                <a:moveTo>
                  <a:pt x="101602" y="0"/>
                </a:moveTo>
                <a:lnTo>
                  <a:pt x="5765798" y="0"/>
                </a:lnTo>
                <a:cubicBezTo>
                  <a:pt x="5821911" y="0"/>
                  <a:pt x="5867400" y="45489"/>
                  <a:pt x="5867400" y="101602"/>
                </a:cubicBezTo>
                <a:lnTo>
                  <a:pt x="5867400" y="965198"/>
                </a:lnTo>
                <a:cubicBezTo>
                  <a:pt x="5867400" y="1021311"/>
                  <a:pt x="5821911" y="1066800"/>
                  <a:pt x="57657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733425" y="5270500"/>
            <a:ext cx="2222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Occupation = Teacher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181350" y="5308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10" name="Text 8"/>
          <p:cNvSpPr/>
          <p:nvPr/>
        </p:nvSpPr>
        <p:spPr>
          <a:xfrm>
            <a:off x="3733959" y="5270500"/>
            <a:ext cx="2260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Occupation_HighRisk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39750" y="5676900"/>
            <a:ext cx="5549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Default Rate: 8.5%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756400" y="1905000"/>
            <a:ext cx="5867400" cy="2489200"/>
          </a:xfrm>
          <a:custGeom>
            <a:avLst/>
            <a:gdLst/>
            <a:ahLst/>
            <a:cxnLst/>
            <a:rect l="l" t="t" r="r" b="b"/>
            <a:pathLst>
              <a:path w="5867400" h="2489200">
                <a:moveTo>
                  <a:pt x="101609" y="0"/>
                </a:moveTo>
                <a:lnTo>
                  <a:pt x="5765791" y="0"/>
                </a:lnTo>
                <a:cubicBezTo>
                  <a:pt x="5821908" y="0"/>
                  <a:pt x="5867400" y="45492"/>
                  <a:pt x="5867400" y="101609"/>
                </a:cubicBezTo>
                <a:lnTo>
                  <a:pt x="5867400" y="2387591"/>
                </a:lnTo>
                <a:cubicBezTo>
                  <a:pt x="5867400" y="2443708"/>
                  <a:pt x="5821908" y="2489200"/>
                  <a:pt x="5765791" y="2489200"/>
                </a:cubicBezTo>
                <a:lnTo>
                  <a:pt x="101609" y="2489200"/>
                </a:lnTo>
                <a:cubicBezTo>
                  <a:pt x="45492" y="2489200"/>
                  <a:pt x="0" y="2443708"/>
                  <a:pt x="0" y="2387591"/>
                </a:cubicBezTo>
                <a:lnTo>
                  <a:pt x="0" y="101609"/>
                </a:lnTo>
                <a:cubicBezTo>
                  <a:pt x="0" y="45492"/>
                  <a:pt x="45492" y="0"/>
                  <a:pt x="101609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6934200" y="2311400"/>
            <a:ext cx="55118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72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90%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105650" y="3276600"/>
            <a:ext cx="5168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Feature Reduction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118350" y="3733800"/>
            <a:ext cx="5143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Compared to One-Hot Encoding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756400" y="4699000"/>
            <a:ext cx="5981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Technical Benefits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756400" y="5308600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18" name="Text 16"/>
          <p:cNvSpPr/>
          <p:nvPr/>
        </p:nvSpPr>
        <p:spPr>
          <a:xfrm>
            <a:off x="7010400" y="5207000"/>
            <a:ext cx="3162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Avoids dimensionality explosion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756400" y="5715000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20" name="Text 18"/>
          <p:cNvSpPr/>
          <p:nvPr/>
        </p:nvSpPr>
        <p:spPr>
          <a:xfrm>
            <a:off x="7010400" y="5613400"/>
            <a:ext cx="4254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Preserves risk hierarchy between categories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756400" y="6121400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22" name="Text 20"/>
          <p:cNvSpPr/>
          <p:nvPr/>
        </p:nvSpPr>
        <p:spPr>
          <a:xfrm>
            <a:off x="7010400" y="6019800"/>
            <a:ext cx="4495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Provides more business-interpretable features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24333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Comprehensive Feature Engineering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39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4" name="Shape 2"/>
          <p:cNvSpPr/>
          <p:nvPr/>
        </p:nvSpPr>
        <p:spPr>
          <a:xfrm>
            <a:off x="381000" y="1295400"/>
            <a:ext cx="2832100" cy="5638800"/>
          </a:xfrm>
          <a:custGeom>
            <a:avLst/>
            <a:gdLst/>
            <a:ahLst/>
            <a:cxnLst/>
            <a:rect l="l" t="t" r="r" b="b"/>
            <a:pathLst>
              <a:path w="2832100" h="5638800">
                <a:moveTo>
                  <a:pt x="101587" y="0"/>
                </a:moveTo>
                <a:lnTo>
                  <a:pt x="2730513" y="0"/>
                </a:lnTo>
                <a:cubicBezTo>
                  <a:pt x="2786618" y="0"/>
                  <a:pt x="2832100" y="45482"/>
                  <a:pt x="2832100" y="101587"/>
                </a:cubicBezTo>
                <a:lnTo>
                  <a:pt x="2832100" y="5537213"/>
                </a:lnTo>
                <a:cubicBezTo>
                  <a:pt x="2832100" y="5593318"/>
                  <a:pt x="2786618" y="5638800"/>
                  <a:pt x="2730513" y="5638800"/>
                </a:cubicBezTo>
                <a:lnTo>
                  <a:pt x="101587" y="5638800"/>
                </a:lnTo>
                <a:cubicBezTo>
                  <a:pt x="45482" y="5638800"/>
                  <a:pt x="0" y="5593318"/>
                  <a:pt x="0" y="5537213"/>
                </a:cubicBezTo>
                <a:lnTo>
                  <a:pt x="0" y="101587"/>
                </a:lnTo>
                <a:cubicBezTo>
                  <a:pt x="0" y="45520"/>
                  <a:pt x="45520" y="0"/>
                  <a:pt x="101587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1568450" y="203215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cubicBezTo>
                  <a:pt x="354768" y="0"/>
                  <a:pt x="457200" y="102432"/>
                  <a:pt x="457200" y="228600"/>
                </a:cubicBezTo>
                <a:cubicBezTo>
                  <a:pt x="457200" y="354768"/>
                  <a:pt x="354768" y="457200"/>
                  <a:pt x="228600" y="457200"/>
                </a:cubicBezTo>
                <a:cubicBezTo>
                  <a:pt x="102432" y="457200"/>
                  <a:pt x="0" y="354768"/>
                  <a:pt x="0" y="228600"/>
                </a:cubicBezTo>
                <a:cubicBezTo>
                  <a:pt x="0" y="102432"/>
                  <a:pt x="102432" y="0"/>
                  <a:pt x="228600" y="0"/>
                </a:cubicBezTo>
                <a:close/>
                <a:moveTo>
                  <a:pt x="207169" y="107156"/>
                </a:moveTo>
                <a:lnTo>
                  <a:pt x="207169" y="228600"/>
                </a:lnTo>
                <a:cubicBezTo>
                  <a:pt x="207169" y="235744"/>
                  <a:pt x="210741" y="242441"/>
                  <a:pt x="216724" y="246459"/>
                </a:cubicBezTo>
                <a:lnTo>
                  <a:pt x="302449" y="303609"/>
                </a:lnTo>
                <a:cubicBezTo>
                  <a:pt x="312271" y="310217"/>
                  <a:pt x="325576" y="307538"/>
                  <a:pt x="332184" y="297626"/>
                </a:cubicBezTo>
                <a:cubicBezTo>
                  <a:pt x="338792" y="287715"/>
                  <a:pt x="336113" y="274499"/>
                  <a:pt x="326201" y="267891"/>
                </a:cubicBezTo>
                <a:lnTo>
                  <a:pt x="250031" y="217170"/>
                </a:lnTo>
                <a:lnTo>
                  <a:pt x="250031" y="107156"/>
                </a:lnTo>
                <a:cubicBezTo>
                  <a:pt x="250031" y="95280"/>
                  <a:pt x="240476" y="85725"/>
                  <a:pt x="228600" y="85725"/>
                </a:cubicBezTo>
                <a:cubicBezTo>
                  <a:pt x="216724" y="85725"/>
                  <a:pt x="207169" y="95280"/>
                  <a:pt x="207169" y="107156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6" name="Text 4"/>
          <p:cNvSpPr/>
          <p:nvPr/>
        </p:nvSpPr>
        <p:spPr>
          <a:xfrm>
            <a:off x="527050" y="2692558"/>
            <a:ext cx="2540000" cy="711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Time Window Features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84200" y="3606958"/>
            <a:ext cx="2425700" cy="762000"/>
          </a:xfrm>
          <a:custGeom>
            <a:avLst/>
            <a:gdLst/>
            <a:ahLst/>
            <a:cxnLst/>
            <a:rect l="l" t="t" r="r" b="b"/>
            <a:pathLst>
              <a:path w="2425700" h="762000">
                <a:moveTo>
                  <a:pt x="50803" y="0"/>
                </a:moveTo>
                <a:lnTo>
                  <a:pt x="2374897" y="0"/>
                </a:lnTo>
                <a:cubicBezTo>
                  <a:pt x="2402955" y="0"/>
                  <a:pt x="2425700" y="22745"/>
                  <a:pt x="2425700" y="50803"/>
                </a:cubicBezTo>
                <a:lnTo>
                  <a:pt x="2425700" y="711197"/>
                </a:lnTo>
                <a:cubicBezTo>
                  <a:pt x="2425700" y="739255"/>
                  <a:pt x="2402955" y="762000"/>
                  <a:pt x="2374897" y="762000"/>
                </a:cubicBezTo>
                <a:lnTo>
                  <a:pt x="50803" y="762000"/>
                </a:lnTo>
                <a:cubicBezTo>
                  <a:pt x="22745" y="762000"/>
                  <a:pt x="0" y="739255"/>
                  <a:pt x="0" y="711197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E59500">
              <a:alpha val="20000"/>
            </a:srgbClr>
          </a:solidFill>
        </p:spPr>
      </p:sp>
      <p:sp>
        <p:nvSpPr>
          <p:cNvPr id="8" name="Text 6"/>
          <p:cNvSpPr/>
          <p:nvPr/>
        </p:nvSpPr>
        <p:spPr>
          <a:xfrm>
            <a:off x="628650" y="3708558"/>
            <a:ext cx="233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595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12M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47700" y="4064158"/>
            <a:ext cx="22987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Recent Behavior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84200" y="4521200"/>
            <a:ext cx="2425700" cy="762000"/>
          </a:xfrm>
          <a:custGeom>
            <a:avLst/>
            <a:gdLst/>
            <a:ahLst/>
            <a:cxnLst/>
            <a:rect l="l" t="t" r="r" b="b"/>
            <a:pathLst>
              <a:path w="2425700" h="762000">
                <a:moveTo>
                  <a:pt x="50803" y="0"/>
                </a:moveTo>
                <a:lnTo>
                  <a:pt x="2374897" y="0"/>
                </a:lnTo>
                <a:cubicBezTo>
                  <a:pt x="2402955" y="0"/>
                  <a:pt x="2425700" y="22745"/>
                  <a:pt x="2425700" y="50803"/>
                </a:cubicBezTo>
                <a:lnTo>
                  <a:pt x="2425700" y="711197"/>
                </a:lnTo>
                <a:cubicBezTo>
                  <a:pt x="2425700" y="739255"/>
                  <a:pt x="2402955" y="762000"/>
                  <a:pt x="2374897" y="762000"/>
                </a:cubicBezTo>
                <a:lnTo>
                  <a:pt x="50803" y="762000"/>
                </a:lnTo>
                <a:cubicBezTo>
                  <a:pt x="22745" y="762000"/>
                  <a:pt x="0" y="739255"/>
                  <a:pt x="0" y="711197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E5E7EB">
              <a:alpha val="80000"/>
            </a:srgbClr>
          </a:solidFill>
        </p:spPr>
      </p:sp>
      <p:sp>
        <p:nvSpPr>
          <p:cNvPr id="11" name="Text 9"/>
          <p:cNvSpPr/>
          <p:nvPr/>
        </p:nvSpPr>
        <p:spPr>
          <a:xfrm>
            <a:off x="628650" y="4622800"/>
            <a:ext cx="233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24M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47700" y="4978400"/>
            <a:ext cx="22987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Medium-term Trend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4200" y="5435442"/>
            <a:ext cx="2425700" cy="762000"/>
          </a:xfrm>
          <a:custGeom>
            <a:avLst/>
            <a:gdLst/>
            <a:ahLst/>
            <a:cxnLst/>
            <a:rect l="l" t="t" r="r" b="b"/>
            <a:pathLst>
              <a:path w="2425700" h="762000">
                <a:moveTo>
                  <a:pt x="50803" y="0"/>
                </a:moveTo>
                <a:lnTo>
                  <a:pt x="2374897" y="0"/>
                </a:lnTo>
                <a:cubicBezTo>
                  <a:pt x="2402955" y="0"/>
                  <a:pt x="2425700" y="22745"/>
                  <a:pt x="2425700" y="50803"/>
                </a:cubicBezTo>
                <a:lnTo>
                  <a:pt x="2425700" y="711197"/>
                </a:lnTo>
                <a:cubicBezTo>
                  <a:pt x="2425700" y="739255"/>
                  <a:pt x="2402955" y="762000"/>
                  <a:pt x="2374897" y="762000"/>
                </a:cubicBezTo>
                <a:lnTo>
                  <a:pt x="50803" y="762000"/>
                </a:lnTo>
                <a:cubicBezTo>
                  <a:pt x="22745" y="762000"/>
                  <a:pt x="0" y="739255"/>
                  <a:pt x="0" y="711197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E5E7EB">
              <a:alpha val="80000"/>
            </a:srgbClr>
          </a:solidFill>
        </p:spPr>
      </p:sp>
      <p:sp>
        <p:nvSpPr>
          <p:cNvPr id="14" name="Text 12"/>
          <p:cNvSpPr/>
          <p:nvPr/>
        </p:nvSpPr>
        <p:spPr>
          <a:xfrm>
            <a:off x="628650" y="5537042"/>
            <a:ext cx="233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48M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47700" y="5892642"/>
            <a:ext cx="22987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Long-term Pattern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517900" y="1295400"/>
            <a:ext cx="2832100" cy="5638800"/>
          </a:xfrm>
          <a:custGeom>
            <a:avLst/>
            <a:gdLst/>
            <a:ahLst/>
            <a:cxnLst/>
            <a:rect l="l" t="t" r="r" b="b"/>
            <a:pathLst>
              <a:path w="2832100" h="5638800">
                <a:moveTo>
                  <a:pt x="101587" y="0"/>
                </a:moveTo>
                <a:lnTo>
                  <a:pt x="2730513" y="0"/>
                </a:lnTo>
                <a:cubicBezTo>
                  <a:pt x="2786618" y="0"/>
                  <a:pt x="2832100" y="45482"/>
                  <a:pt x="2832100" y="101587"/>
                </a:cubicBezTo>
                <a:lnTo>
                  <a:pt x="2832100" y="5537213"/>
                </a:lnTo>
                <a:cubicBezTo>
                  <a:pt x="2832100" y="5593318"/>
                  <a:pt x="2786618" y="5638800"/>
                  <a:pt x="2730513" y="5638800"/>
                </a:cubicBezTo>
                <a:lnTo>
                  <a:pt x="101587" y="5638800"/>
                </a:lnTo>
                <a:cubicBezTo>
                  <a:pt x="45482" y="5638800"/>
                  <a:pt x="0" y="5593318"/>
                  <a:pt x="0" y="5537213"/>
                </a:cubicBezTo>
                <a:lnTo>
                  <a:pt x="0" y="101587"/>
                </a:lnTo>
                <a:cubicBezTo>
                  <a:pt x="0" y="45520"/>
                  <a:pt x="45520" y="0"/>
                  <a:pt x="101587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4676775" y="2743358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457557" y="214313"/>
                </a:moveTo>
                <a:lnTo>
                  <a:pt x="300395" y="214313"/>
                </a:lnTo>
                <a:cubicBezTo>
                  <a:pt x="284589" y="214313"/>
                  <a:pt x="271820" y="201543"/>
                  <a:pt x="271820" y="185738"/>
                </a:cubicBezTo>
                <a:lnTo>
                  <a:pt x="271820" y="28575"/>
                </a:lnTo>
                <a:cubicBezTo>
                  <a:pt x="271820" y="12769"/>
                  <a:pt x="284678" y="-179"/>
                  <a:pt x="300305" y="1875"/>
                </a:cubicBezTo>
                <a:cubicBezTo>
                  <a:pt x="395853" y="14555"/>
                  <a:pt x="471577" y="90279"/>
                  <a:pt x="484257" y="185827"/>
                </a:cubicBezTo>
                <a:cubicBezTo>
                  <a:pt x="486311" y="201454"/>
                  <a:pt x="473363" y="214313"/>
                  <a:pt x="457557" y="214313"/>
                </a:cubicBezTo>
                <a:close/>
                <a:moveTo>
                  <a:pt x="198775" y="33218"/>
                </a:moveTo>
                <a:cubicBezTo>
                  <a:pt x="214938" y="29825"/>
                  <a:pt x="228957" y="43041"/>
                  <a:pt x="228957" y="59561"/>
                </a:cubicBezTo>
                <a:lnTo>
                  <a:pt x="228957" y="235744"/>
                </a:lnTo>
                <a:cubicBezTo>
                  <a:pt x="228957" y="240744"/>
                  <a:pt x="230743" y="245566"/>
                  <a:pt x="233869" y="249406"/>
                </a:cubicBezTo>
                <a:lnTo>
                  <a:pt x="351830" y="391745"/>
                </a:lnTo>
                <a:cubicBezTo>
                  <a:pt x="362277" y="404336"/>
                  <a:pt x="360045" y="423356"/>
                  <a:pt x="345668" y="431125"/>
                </a:cubicBezTo>
                <a:cubicBezTo>
                  <a:pt x="315218" y="447735"/>
                  <a:pt x="280303" y="457200"/>
                  <a:pt x="243245" y="457200"/>
                </a:cubicBezTo>
                <a:cubicBezTo>
                  <a:pt x="124926" y="457200"/>
                  <a:pt x="28932" y="361206"/>
                  <a:pt x="28932" y="242888"/>
                </a:cubicBezTo>
                <a:cubicBezTo>
                  <a:pt x="28932" y="139750"/>
                  <a:pt x="101709" y="53667"/>
                  <a:pt x="198775" y="33218"/>
                </a:cubicBezTo>
                <a:close/>
                <a:moveTo>
                  <a:pt x="426660" y="257175"/>
                </a:moveTo>
                <a:lnTo>
                  <a:pt x="483810" y="257175"/>
                </a:lnTo>
                <a:cubicBezTo>
                  <a:pt x="500330" y="257175"/>
                  <a:pt x="513546" y="271195"/>
                  <a:pt x="510153" y="287357"/>
                </a:cubicBezTo>
                <a:cubicBezTo>
                  <a:pt x="501045" y="330577"/>
                  <a:pt x="478899" y="368975"/>
                  <a:pt x="448002" y="398264"/>
                </a:cubicBezTo>
                <a:cubicBezTo>
                  <a:pt x="437019" y="408712"/>
                  <a:pt x="419785" y="406479"/>
                  <a:pt x="410141" y="394781"/>
                </a:cubicBezTo>
                <a:lnTo>
                  <a:pt x="334774" y="303967"/>
                </a:lnTo>
                <a:cubicBezTo>
                  <a:pt x="319326" y="285304"/>
                  <a:pt x="332631" y="257175"/>
                  <a:pt x="356741" y="257175"/>
                </a:cubicBezTo>
                <a:lnTo>
                  <a:pt x="426571" y="257175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18" name="Text 16"/>
          <p:cNvSpPr/>
          <p:nvPr/>
        </p:nvSpPr>
        <p:spPr>
          <a:xfrm>
            <a:off x="4056221" y="3403758"/>
            <a:ext cx="1752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Ratio Features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940810" y="3962558"/>
            <a:ext cx="1981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Income/Credit ratio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940810" y="4318158"/>
            <a:ext cx="1981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Payment/Income ratio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940810" y="4673758"/>
            <a:ext cx="1981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Utilization rates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683000" y="5080158"/>
            <a:ext cx="25019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More informative than absolute values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654800" y="1295400"/>
            <a:ext cx="2832100" cy="5638800"/>
          </a:xfrm>
          <a:custGeom>
            <a:avLst/>
            <a:gdLst/>
            <a:ahLst/>
            <a:cxnLst/>
            <a:rect l="l" t="t" r="r" b="b"/>
            <a:pathLst>
              <a:path w="2832100" h="5638800">
                <a:moveTo>
                  <a:pt x="101587" y="0"/>
                </a:moveTo>
                <a:lnTo>
                  <a:pt x="2730513" y="0"/>
                </a:lnTo>
                <a:cubicBezTo>
                  <a:pt x="2786618" y="0"/>
                  <a:pt x="2832100" y="45482"/>
                  <a:pt x="2832100" y="101587"/>
                </a:cubicBezTo>
                <a:lnTo>
                  <a:pt x="2832100" y="5537213"/>
                </a:lnTo>
                <a:cubicBezTo>
                  <a:pt x="2832100" y="5593318"/>
                  <a:pt x="2786618" y="5638800"/>
                  <a:pt x="2730513" y="5638800"/>
                </a:cubicBezTo>
                <a:lnTo>
                  <a:pt x="101587" y="5638800"/>
                </a:lnTo>
                <a:cubicBezTo>
                  <a:pt x="45482" y="5638800"/>
                  <a:pt x="0" y="5593318"/>
                  <a:pt x="0" y="5537213"/>
                </a:cubicBezTo>
                <a:lnTo>
                  <a:pt x="0" y="101587"/>
                </a:lnTo>
                <a:cubicBezTo>
                  <a:pt x="0" y="45520"/>
                  <a:pt x="45520" y="0"/>
                  <a:pt x="101587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4" name="Shape 22"/>
          <p:cNvSpPr/>
          <p:nvPr/>
        </p:nvSpPr>
        <p:spPr>
          <a:xfrm>
            <a:off x="7842250" y="2895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71438"/>
                </a:moveTo>
                <a:cubicBezTo>
                  <a:pt x="0" y="47774"/>
                  <a:pt x="19199" y="28575"/>
                  <a:pt x="42863" y="28575"/>
                </a:cubicBezTo>
                <a:lnTo>
                  <a:pt x="128588" y="28575"/>
                </a:lnTo>
                <a:cubicBezTo>
                  <a:pt x="152251" y="28575"/>
                  <a:pt x="171450" y="47774"/>
                  <a:pt x="171450" y="71438"/>
                </a:cubicBezTo>
                <a:lnTo>
                  <a:pt x="171450" y="85725"/>
                </a:lnTo>
                <a:lnTo>
                  <a:pt x="285750" y="85725"/>
                </a:lnTo>
                <a:lnTo>
                  <a:pt x="285750" y="71438"/>
                </a:lnTo>
                <a:cubicBezTo>
                  <a:pt x="285750" y="47774"/>
                  <a:pt x="304949" y="28575"/>
                  <a:pt x="328613" y="28575"/>
                </a:cubicBezTo>
                <a:lnTo>
                  <a:pt x="414338" y="28575"/>
                </a:lnTo>
                <a:cubicBezTo>
                  <a:pt x="438001" y="28575"/>
                  <a:pt x="457200" y="47774"/>
                  <a:pt x="457200" y="71438"/>
                </a:cubicBezTo>
                <a:lnTo>
                  <a:pt x="457200" y="157163"/>
                </a:lnTo>
                <a:cubicBezTo>
                  <a:pt x="457200" y="180826"/>
                  <a:pt x="438001" y="200025"/>
                  <a:pt x="414338" y="200025"/>
                </a:cubicBezTo>
                <a:lnTo>
                  <a:pt x="328613" y="200025"/>
                </a:lnTo>
                <a:cubicBezTo>
                  <a:pt x="304949" y="200025"/>
                  <a:pt x="285750" y="180826"/>
                  <a:pt x="285750" y="157163"/>
                </a:cubicBezTo>
                <a:lnTo>
                  <a:pt x="285750" y="142875"/>
                </a:lnTo>
                <a:lnTo>
                  <a:pt x="171450" y="142875"/>
                </a:lnTo>
                <a:lnTo>
                  <a:pt x="171450" y="157163"/>
                </a:lnTo>
                <a:cubicBezTo>
                  <a:pt x="171450" y="163681"/>
                  <a:pt x="169932" y="169932"/>
                  <a:pt x="167342" y="175468"/>
                </a:cubicBezTo>
                <a:lnTo>
                  <a:pt x="228600" y="257175"/>
                </a:lnTo>
                <a:lnTo>
                  <a:pt x="300038" y="257175"/>
                </a:lnTo>
                <a:cubicBezTo>
                  <a:pt x="323701" y="257175"/>
                  <a:pt x="342900" y="276374"/>
                  <a:pt x="342900" y="300038"/>
                </a:cubicBezTo>
                <a:lnTo>
                  <a:pt x="342900" y="385763"/>
                </a:lnTo>
                <a:cubicBezTo>
                  <a:pt x="342900" y="409426"/>
                  <a:pt x="323701" y="428625"/>
                  <a:pt x="300038" y="428625"/>
                </a:cubicBezTo>
                <a:lnTo>
                  <a:pt x="214313" y="428625"/>
                </a:lnTo>
                <a:cubicBezTo>
                  <a:pt x="190649" y="428625"/>
                  <a:pt x="171450" y="409426"/>
                  <a:pt x="171450" y="385763"/>
                </a:cubicBezTo>
                <a:lnTo>
                  <a:pt x="171450" y="300038"/>
                </a:lnTo>
                <a:cubicBezTo>
                  <a:pt x="171450" y="293519"/>
                  <a:pt x="172968" y="287268"/>
                  <a:pt x="175558" y="281732"/>
                </a:cubicBezTo>
                <a:lnTo>
                  <a:pt x="114300" y="200025"/>
                </a:lnTo>
                <a:lnTo>
                  <a:pt x="42863" y="200025"/>
                </a:lnTo>
                <a:cubicBezTo>
                  <a:pt x="19199" y="200025"/>
                  <a:pt x="0" y="180826"/>
                  <a:pt x="0" y="157163"/>
                </a:cubicBezTo>
                <a:lnTo>
                  <a:pt x="0" y="71438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25" name="Text 23"/>
          <p:cNvSpPr/>
          <p:nvPr/>
        </p:nvSpPr>
        <p:spPr>
          <a:xfrm>
            <a:off x="6862128" y="3556000"/>
            <a:ext cx="241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Interaction Features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813550" y="4114800"/>
            <a:ext cx="2514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EXT_SOURCE_1 × EXT_SOURCE_2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813550" y="4724400"/>
            <a:ext cx="2514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Age × Employment length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813550" y="5080000"/>
            <a:ext cx="2514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Non-linear relationships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9791700" y="1295400"/>
            <a:ext cx="2832100" cy="5638800"/>
          </a:xfrm>
          <a:custGeom>
            <a:avLst/>
            <a:gdLst/>
            <a:ahLst/>
            <a:cxnLst/>
            <a:rect l="l" t="t" r="r" b="b"/>
            <a:pathLst>
              <a:path w="2832100" h="5638800">
                <a:moveTo>
                  <a:pt x="101587" y="0"/>
                </a:moveTo>
                <a:lnTo>
                  <a:pt x="2730513" y="0"/>
                </a:lnTo>
                <a:cubicBezTo>
                  <a:pt x="2786618" y="0"/>
                  <a:pt x="2832100" y="45482"/>
                  <a:pt x="2832100" y="101587"/>
                </a:cubicBezTo>
                <a:lnTo>
                  <a:pt x="2832100" y="5537213"/>
                </a:lnTo>
                <a:cubicBezTo>
                  <a:pt x="2832100" y="5593318"/>
                  <a:pt x="2786618" y="5638800"/>
                  <a:pt x="2730513" y="5638800"/>
                </a:cubicBezTo>
                <a:lnTo>
                  <a:pt x="101587" y="5638800"/>
                </a:lnTo>
                <a:cubicBezTo>
                  <a:pt x="45482" y="5638800"/>
                  <a:pt x="0" y="5593318"/>
                  <a:pt x="0" y="5537213"/>
                </a:cubicBezTo>
                <a:lnTo>
                  <a:pt x="0" y="101587"/>
                </a:lnTo>
                <a:cubicBezTo>
                  <a:pt x="0" y="45520"/>
                  <a:pt x="45520" y="0"/>
                  <a:pt x="101587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11007725" y="26670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400050" y="183773"/>
                </a:moveTo>
                <a:cubicBezTo>
                  <a:pt x="386834" y="192524"/>
                  <a:pt x="371654" y="199579"/>
                  <a:pt x="355848" y="205204"/>
                </a:cubicBezTo>
                <a:cubicBezTo>
                  <a:pt x="313879" y="220206"/>
                  <a:pt x="258782" y="228600"/>
                  <a:pt x="200025" y="228600"/>
                </a:cubicBezTo>
                <a:cubicBezTo>
                  <a:pt x="141268" y="228600"/>
                  <a:pt x="86082" y="220117"/>
                  <a:pt x="44202" y="205204"/>
                </a:cubicBezTo>
                <a:cubicBezTo>
                  <a:pt x="28486" y="199579"/>
                  <a:pt x="13216" y="192524"/>
                  <a:pt x="0" y="183773"/>
                </a:cubicBezTo>
                <a:lnTo>
                  <a:pt x="0" y="257175"/>
                </a:lnTo>
                <a:cubicBezTo>
                  <a:pt x="0" y="296644"/>
                  <a:pt x="89565" y="328613"/>
                  <a:pt x="200025" y="328613"/>
                </a:cubicBezTo>
                <a:cubicBezTo>
                  <a:pt x="310485" y="328613"/>
                  <a:pt x="400050" y="296644"/>
                  <a:pt x="400050" y="257175"/>
                </a:cubicBezTo>
                <a:lnTo>
                  <a:pt x="400050" y="183773"/>
                </a:lnTo>
                <a:close/>
                <a:moveTo>
                  <a:pt x="400050" y="114300"/>
                </a:moveTo>
                <a:lnTo>
                  <a:pt x="400050" y="71438"/>
                </a:lnTo>
                <a:cubicBezTo>
                  <a:pt x="400050" y="31968"/>
                  <a:pt x="310485" y="0"/>
                  <a:pt x="200025" y="0"/>
                </a:cubicBezTo>
                <a:cubicBezTo>
                  <a:pt x="89565" y="0"/>
                  <a:pt x="0" y="31968"/>
                  <a:pt x="0" y="71438"/>
                </a:cubicBezTo>
                <a:lnTo>
                  <a:pt x="0" y="114300"/>
                </a:lnTo>
                <a:cubicBezTo>
                  <a:pt x="0" y="153769"/>
                  <a:pt x="89565" y="185738"/>
                  <a:pt x="200025" y="185738"/>
                </a:cubicBezTo>
                <a:cubicBezTo>
                  <a:pt x="310485" y="185738"/>
                  <a:pt x="400050" y="153769"/>
                  <a:pt x="400050" y="114300"/>
                </a:cubicBezTo>
                <a:close/>
                <a:moveTo>
                  <a:pt x="355848" y="348079"/>
                </a:moveTo>
                <a:cubicBezTo>
                  <a:pt x="313968" y="362992"/>
                  <a:pt x="258872" y="371475"/>
                  <a:pt x="200025" y="371475"/>
                </a:cubicBezTo>
                <a:cubicBezTo>
                  <a:pt x="141178" y="371475"/>
                  <a:pt x="86082" y="362992"/>
                  <a:pt x="44202" y="348079"/>
                </a:cubicBezTo>
                <a:cubicBezTo>
                  <a:pt x="28486" y="342454"/>
                  <a:pt x="13216" y="335399"/>
                  <a:pt x="0" y="326648"/>
                </a:cubicBezTo>
                <a:lnTo>
                  <a:pt x="0" y="385763"/>
                </a:lnTo>
                <a:cubicBezTo>
                  <a:pt x="0" y="425232"/>
                  <a:pt x="89565" y="457200"/>
                  <a:pt x="200025" y="457200"/>
                </a:cubicBezTo>
                <a:cubicBezTo>
                  <a:pt x="310485" y="457200"/>
                  <a:pt x="400050" y="425232"/>
                  <a:pt x="400050" y="385763"/>
                </a:cubicBezTo>
                <a:lnTo>
                  <a:pt x="400050" y="326648"/>
                </a:lnTo>
                <a:cubicBezTo>
                  <a:pt x="386834" y="335399"/>
                  <a:pt x="371654" y="342454"/>
                  <a:pt x="355848" y="348079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31" name="Text 29"/>
          <p:cNvSpPr/>
          <p:nvPr/>
        </p:nvSpPr>
        <p:spPr>
          <a:xfrm>
            <a:off x="10328752" y="3327400"/>
            <a:ext cx="1752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Data Coverage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355421" y="3886200"/>
            <a:ext cx="1701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7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0425271" y="4394200"/>
            <a:ext cx="1562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Data Tables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355421" y="4800600"/>
            <a:ext cx="1701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1000+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425271" y="5308600"/>
            <a:ext cx="1562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Features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24333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Model Performance &amp; Key Findings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39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4" name="Text 2"/>
          <p:cNvSpPr/>
          <p:nvPr/>
        </p:nvSpPr>
        <p:spPr>
          <a:xfrm>
            <a:off x="381000" y="2082800"/>
            <a:ext cx="5981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Performance Improvement Trajectory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85750" y="2717800"/>
            <a:ext cx="11557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8A8A8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0.75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42900" y="3175000"/>
            <a:ext cx="10414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Baseline AUC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499870" y="3022442"/>
            <a:ext cx="698500" cy="50800"/>
          </a:xfrm>
          <a:custGeom>
            <a:avLst/>
            <a:gdLst/>
            <a:ahLst/>
            <a:cxnLst/>
            <a:rect l="l" t="t" r="r" b="b"/>
            <a:pathLst>
              <a:path w="698500" h="50800">
                <a:moveTo>
                  <a:pt x="0" y="0"/>
                </a:moveTo>
                <a:lnTo>
                  <a:pt x="698500" y="0"/>
                </a:lnTo>
                <a:lnTo>
                  <a:pt x="6985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A8A8A"/>
              </a:gs>
              <a:gs pos="100000">
                <a:srgbClr val="E59500"/>
              </a:gs>
            </a:gsLst>
            <a:lin ang="0" scaled="1"/>
          </a:gradFill>
        </p:spPr>
      </p:sp>
      <p:sp>
        <p:nvSpPr>
          <p:cNvPr id="8" name="Text 6"/>
          <p:cNvSpPr/>
          <p:nvPr/>
        </p:nvSpPr>
        <p:spPr>
          <a:xfrm>
            <a:off x="2254726" y="2717800"/>
            <a:ext cx="14097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8A8A8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0.80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2311876" y="3175000"/>
            <a:ext cx="12954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Full Aggregation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720306" y="3022442"/>
            <a:ext cx="698500" cy="50800"/>
          </a:xfrm>
          <a:custGeom>
            <a:avLst/>
            <a:gdLst/>
            <a:ahLst/>
            <a:cxnLst/>
            <a:rect l="l" t="t" r="r" b="b"/>
            <a:pathLst>
              <a:path w="698500" h="50800">
                <a:moveTo>
                  <a:pt x="0" y="0"/>
                </a:moveTo>
                <a:lnTo>
                  <a:pt x="698500" y="0"/>
                </a:lnTo>
                <a:lnTo>
                  <a:pt x="6985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11" name="Text 9"/>
          <p:cNvSpPr/>
          <p:nvPr/>
        </p:nvSpPr>
        <p:spPr>
          <a:xfrm>
            <a:off x="4418013" y="2641600"/>
            <a:ext cx="19812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0.804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532313" y="3251200"/>
            <a:ext cx="17526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 Pseudo-labeling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81000" y="3759042"/>
            <a:ext cx="5981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Top 5 Key Features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1000" y="4317842"/>
            <a:ext cx="5867400" cy="508000"/>
          </a:xfrm>
          <a:custGeom>
            <a:avLst/>
            <a:gdLst/>
            <a:ahLst/>
            <a:cxnLst/>
            <a:rect l="l" t="t" r="r" b="b"/>
            <a:pathLst>
              <a:path w="5867400" h="508000">
                <a:moveTo>
                  <a:pt x="76200" y="0"/>
                </a:moveTo>
                <a:lnTo>
                  <a:pt x="5791200" y="0"/>
                </a:lnTo>
                <a:cubicBezTo>
                  <a:pt x="5833256" y="0"/>
                  <a:pt x="5867400" y="34144"/>
                  <a:pt x="5867400" y="76200"/>
                </a:cubicBezTo>
                <a:lnTo>
                  <a:pt x="5867400" y="431800"/>
                </a:lnTo>
                <a:cubicBezTo>
                  <a:pt x="5867400" y="473856"/>
                  <a:pt x="5833256" y="508000"/>
                  <a:pt x="5791200" y="508000"/>
                </a:cubicBezTo>
                <a:lnTo>
                  <a:pt x="76200" y="508000"/>
                </a:lnTo>
                <a:cubicBezTo>
                  <a:pt x="34144" y="508000"/>
                  <a:pt x="0" y="473856"/>
                  <a:pt x="0" y="431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482600" y="4419442"/>
            <a:ext cx="2070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EXT_SOURCE scores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724400" y="4521042"/>
            <a:ext cx="1422400" cy="101600"/>
          </a:xfrm>
          <a:custGeom>
            <a:avLst/>
            <a:gdLst/>
            <a:ahLst/>
            <a:cxnLst/>
            <a:rect l="l" t="t" r="r" b="b"/>
            <a:pathLst>
              <a:path w="1422400" h="101600">
                <a:moveTo>
                  <a:pt x="50800" y="0"/>
                </a:moveTo>
                <a:lnTo>
                  <a:pt x="1371600" y="0"/>
                </a:lnTo>
                <a:cubicBezTo>
                  <a:pt x="1399637" y="0"/>
                  <a:pt x="1422400" y="22763"/>
                  <a:pt x="1422400" y="50800"/>
                </a:cubicBezTo>
                <a:lnTo>
                  <a:pt x="1422400" y="50800"/>
                </a:lnTo>
                <a:cubicBezTo>
                  <a:pt x="1422400" y="78837"/>
                  <a:pt x="1399637" y="101600"/>
                  <a:pt x="13716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17" name="Shape 15"/>
          <p:cNvSpPr/>
          <p:nvPr/>
        </p:nvSpPr>
        <p:spPr>
          <a:xfrm>
            <a:off x="381000" y="4978245"/>
            <a:ext cx="5867400" cy="508000"/>
          </a:xfrm>
          <a:custGeom>
            <a:avLst/>
            <a:gdLst/>
            <a:ahLst/>
            <a:cxnLst/>
            <a:rect l="l" t="t" r="r" b="b"/>
            <a:pathLst>
              <a:path w="5867400" h="508000">
                <a:moveTo>
                  <a:pt x="76200" y="0"/>
                </a:moveTo>
                <a:lnTo>
                  <a:pt x="5791200" y="0"/>
                </a:lnTo>
                <a:cubicBezTo>
                  <a:pt x="5833256" y="0"/>
                  <a:pt x="5867400" y="34144"/>
                  <a:pt x="5867400" y="76200"/>
                </a:cubicBezTo>
                <a:lnTo>
                  <a:pt x="5867400" y="431800"/>
                </a:lnTo>
                <a:cubicBezTo>
                  <a:pt x="5867400" y="473856"/>
                  <a:pt x="5833256" y="508000"/>
                  <a:pt x="5791200" y="508000"/>
                </a:cubicBezTo>
                <a:lnTo>
                  <a:pt x="76200" y="508000"/>
                </a:lnTo>
                <a:cubicBezTo>
                  <a:pt x="34144" y="508000"/>
                  <a:pt x="0" y="473856"/>
                  <a:pt x="0" y="431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8" name="Text 16"/>
          <p:cNvSpPr/>
          <p:nvPr/>
        </p:nvSpPr>
        <p:spPr>
          <a:xfrm>
            <a:off x="482600" y="5079845"/>
            <a:ext cx="457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Age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927600" y="5181445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8A8A8A"/>
          </a:solidFill>
        </p:spPr>
      </p:sp>
      <p:sp>
        <p:nvSpPr>
          <p:cNvPr id="20" name="Shape 18"/>
          <p:cNvSpPr/>
          <p:nvPr/>
        </p:nvSpPr>
        <p:spPr>
          <a:xfrm>
            <a:off x="381000" y="5638645"/>
            <a:ext cx="5867400" cy="508000"/>
          </a:xfrm>
          <a:custGeom>
            <a:avLst/>
            <a:gdLst/>
            <a:ahLst/>
            <a:cxnLst/>
            <a:rect l="l" t="t" r="r" b="b"/>
            <a:pathLst>
              <a:path w="5867400" h="508000">
                <a:moveTo>
                  <a:pt x="76200" y="0"/>
                </a:moveTo>
                <a:lnTo>
                  <a:pt x="5791200" y="0"/>
                </a:lnTo>
                <a:cubicBezTo>
                  <a:pt x="5833256" y="0"/>
                  <a:pt x="5867400" y="34144"/>
                  <a:pt x="5867400" y="76200"/>
                </a:cubicBezTo>
                <a:lnTo>
                  <a:pt x="5867400" y="431800"/>
                </a:lnTo>
                <a:cubicBezTo>
                  <a:pt x="5867400" y="473856"/>
                  <a:pt x="5833256" y="508000"/>
                  <a:pt x="5791200" y="508000"/>
                </a:cubicBezTo>
                <a:lnTo>
                  <a:pt x="76200" y="508000"/>
                </a:lnTo>
                <a:cubicBezTo>
                  <a:pt x="34144" y="508000"/>
                  <a:pt x="0" y="473856"/>
                  <a:pt x="0" y="431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482600" y="5740245"/>
            <a:ext cx="1917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Max historical DPD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927600" y="5841845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8A8A8A"/>
          </a:solidFill>
        </p:spPr>
      </p:sp>
      <p:pic>
        <p:nvPicPr>
          <p:cNvPr id="23" name="Image 0" descr="https://kimi-img.moonshot.cn/pub/slides/okc/6gm5uukudwfxo/performance_chart_clean.png"/>
          <p:cNvPicPr>
            <a:picLocks noChangeAspect="1"/>
          </p:cNvPicPr>
          <p:nvPr/>
        </p:nvPicPr>
        <p:blipFill>
          <a:blip r:embed="rId1"/>
          <a:srcRect t="18831" b="18831"/>
          <a:stretch>
            <a:fillRect/>
          </a:stretch>
        </p:blipFill>
        <p:spPr>
          <a:xfrm>
            <a:off x="6756400" y="2082958"/>
            <a:ext cx="5867400" cy="2438400"/>
          </a:xfrm>
          <a:prstGeom prst="roundRect">
            <a:avLst>
              <a:gd name="adj" fmla="val 4167"/>
            </a:avLst>
          </a:prstGeom>
        </p:spPr>
      </p:pic>
      <p:sp>
        <p:nvSpPr>
          <p:cNvPr id="24" name="Shape 21"/>
          <p:cNvSpPr/>
          <p:nvPr/>
        </p:nvSpPr>
        <p:spPr>
          <a:xfrm>
            <a:off x="6756400" y="4826161"/>
            <a:ext cx="1816100" cy="1320800"/>
          </a:xfrm>
          <a:custGeom>
            <a:avLst/>
            <a:gdLst/>
            <a:ahLst/>
            <a:cxnLst/>
            <a:rect l="l" t="t" r="r" b="b"/>
            <a:pathLst>
              <a:path w="1816100" h="1320800">
                <a:moveTo>
                  <a:pt x="101596" y="0"/>
                </a:moveTo>
                <a:lnTo>
                  <a:pt x="1714504" y="0"/>
                </a:lnTo>
                <a:cubicBezTo>
                  <a:pt x="1770614" y="0"/>
                  <a:pt x="1816100" y="45486"/>
                  <a:pt x="1816100" y="101596"/>
                </a:cubicBezTo>
                <a:lnTo>
                  <a:pt x="1816100" y="1219204"/>
                </a:lnTo>
                <a:cubicBezTo>
                  <a:pt x="1816100" y="1275314"/>
                  <a:pt x="1770614" y="1320800"/>
                  <a:pt x="1714504" y="1320800"/>
                </a:cubicBezTo>
                <a:lnTo>
                  <a:pt x="101596" y="1320800"/>
                </a:lnTo>
                <a:cubicBezTo>
                  <a:pt x="45486" y="1320800"/>
                  <a:pt x="0" y="1275314"/>
                  <a:pt x="0" y="12192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5" name="Text 22"/>
          <p:cNvSpPr/>
          <p:nvPr/>
        </p:nvSpPr>
        <p:spPr>
          <a:xfrm>
            <a:off x="6832600" y="4978561"/>
            <a:ext cx="1663700" cy="812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[0.001, 0.987]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870700" y="5791045"/>
            <a:ext cx="15875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Probability Range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8779828" y="4826161"/>
            <a:ext cx="1816100" cy="1320800"/>
          </a:xfrm>
          <a:custGeom>
            <a:avLst/>
            <a:gdLst/>
            <a:ahLst/>
            <a:cxnLst/>
            <a:rect l="l" t="t" r="r" b="b"/>
            <a:pathLst>
              <a:path w="1816100" h="1320800">
                <a:moveTo>
                  <a:pt x="101596" y="0"/>
                </a:moveTo>
                <a:lnTo>
                  <a:pt x="1714504" y="0"/>
                </a:lnTo>
                <a:cubicBezTo>
                  <a:pt x="1770614" y="0"/>
                  <a:pt x="1816100" y="45486"/>
                  <a:pt x="1816100" y="101596"/>
                </a:cubicBezTo>
                <a:lnTo>
                  <a:pt x="1816100" y="1219204"/>
                </a:lnTo>
                <a:cubicBezTo>
                  <a:pt x="1816100" y="1275314"/>
                  <a:pt x="1770614" y="1320800"/>
                  <a:pt x="1714504" y="1320800"/>
                </a:cubicBezTo>
                <a:lnTo>
                  <a:pt x="101596" y="1320800"/>
                </a:lnTo>
                <a:cubicBezTo>
                  <a:pt x="45486" y="1320800"/>
                  <a:pt x="0" y="1275314"/>
                  <a:pt x="0" y="12192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8" name="Text 25"/>
          <p:cNvSpPr/>
          <p:nvPr/>
        </p:nvSpPr>
        <p:spPr>
          <a:xfrm>
            <a:off x="8856028" y="4978561"/>
            <a:ext cx="16637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8A8A8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~8.3%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8894128" y="5384800"/>
            <a:ext cx="15875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Avg Default Rate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10803414" y="4826161"/>
            <a:ext cx="1816100" cy="1320800"/>
          </a:xfrm>
          <a:custGeom>
            <a:avLst/>
            <a:gdLst/>
            <a:ahLst/>
            <a:cxnLst/>
            <a:rect l="l" t="t" r="r" b="b"/>
            <a:pathLst>
              <a:path w="1816100" h="1320800">
                <a:moveTo>
                  <a:pt x="101596" y="0"/>
                </a:moveTo>
                <a:lnTo>
                  <a:pt x="1714504" y="0"/>
                </a:lnTo>
                <a:cubicBezTo>
                  <a:pt x="1770614" y="0"/>
                  <a:pt x="1816100" y="45486"/>
                  <a:pt x="1816100" y="101596"/>
                </a:cubicBezTo>
                <a:lnTo>
                  <a:pt x="1816100" y="1219204"/>
                </a:lnTo>
                <a:cubicBezTo>
                  <a:pt x="1816100" y="1275314"/>
                  <a:pt x="1770614" y="1320800"/>
                  <a:pt x="1714504" y="1320800"/>
                </a:cubicBezTo>
                <a:lnTo>
                  <a:pt x="101596" y="1320800"/>
                </a:lnTo>
                <a:cubicBezTo>
                  <a:pt x="45486" y="1320800"/>
                  <a:pt x="0" y="1275314"/>
                  <a:pt x="0" y="12192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1" name="Text 28"/>
          <p:cNvSpPr/>
          <p:nvPr/>
        </p:nvSpPr>
        <p:spPr>
          <a:xfrm>
            <a:off x="10879614" y="4978561"/>
            <a:ext cx="16637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E595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500K+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0917714" y="5384800"/>
            <a:ext cx="15875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Predicted Samples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24333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E4045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Technical Insights &amp; Future Directions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39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4" name="Text 2"/>
          <p:cNvSpPr/>
          <p:nvPr/>
        </p:nvSpPr>
        <p:spPr>
          <a:xfrm>
            <a:off x="381000" y="1295400"/>
            <a:ext cx="5994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Key Technical Insights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752600"/>
            <a:ext cx="5867400" cy="914400"/>
          </a:xfrm>
          <a:custGeom>
            <a:avLst/>
            <a:gdLst/>
            <a:ahLst/>
            <a:cxnLst/>
            <a:rect l="l" t="t" r="r" b="b"/>
            <a:pathLst>
              <a:path w="5867400" h="914400">
                <a:moveTo>
                  <a:pt x="101599" y="0"/>
                </a:moveTo>
                <a:lnTo>
                  <a:pt x="5765801" y="0"/>
                </a:lnTo>
                <a:cubicBezTo>
                  <a:pt x="5821913" y="0"/>
                  <a:pt x="5867400" y="45487"/>
                  <a:pt x="5867400" y="101599"/>
                </a:cubicBezTo>
                <a:lnTo>
                  <a:pt x="5867400" y="812801"/>
                </a:lnTo>
                <a:cubicBezTo>
                  <a:pt x="5867400" y="868913"/>
                  <a:pt x="5821913" y="914400"/>
                  <a:pt x="5765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584200" y="1955800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116245" y="152400"/>
                </a:moveTo>
                <a:cubicBezTo>
                  <a:pt x="119142" y="143550"/>
                  <a:pt x="124936" y="135533"/>
                  <a:pt x="131485" y="128627"/>
                </a:cubicBezTo>
                <a:cubicBezTo>
                  <a:pt x="144462" y="114975"/>
                  <a:pt x="152400" y="96520"/>
                  <a:pt x="152400" y="76200"/>
                </a:cubicBezTo>
                <a:cubicBezTo>
                  <a:pt x="152400" y="34131"/>
                  <a:pt x="118269" y="0"/>
                  <a:pt x="76200" y="0"/>
                </a:cubicBezTo>
                <a:cubicBezTo>
                  <a:pt x="34131" y="0"/>
                  <a:pt x="0" y="34131"/>
                  <a:pt x="0" y="76200"/>
                </a:cubicBezTo>
                <a:cubicBezTo>
                  <a:pt x="0" y="96520"/>
                  <a:pt x="7938" y="114975"/>
                  <a:pt x="20915" y="128627"/>
                </a:cubicBezTo>
                <a:cubicBezTo>
                  <a:pt x="27464" y="135533"/>
                  <a:pt x="33298" y="143550"/>
                  <a:pt x="36155" y="152400"/>
                </a:cubicBezTo>
                <a:lnTo>
                  <a:pt x="116205" y="152400"/>
                </a:lnTo>
                <a:close/>
                <a:moveTo>
                  <a:pt x="114300" y="171450"/>
                </a:moveTo>
                <a:lnTo>
                  <a:pt x="38100" y="171450"/>
                </a:lnTo>
                <a:lnTo>
                  <a:pt x="38100" y="177800"/>
                </a:lnTo>
                <a:cubicBezTo>
                  <a:pt x="38100" y="195342"/>
                  <a:pt x="52308" y="209550"/>
                  <a:pt x="69850" y="209550"/>
                </a:cubicBezTo>
                <a:lnTo>
                  <a:pt x="82550" y="209550"/>
                </a:lnTo>
                <a:cubicBezTo>
                  <a:pt x="100092" y="209550"/>
                  <a:pt x="114300" y="195342"/>
                  <a:pt x="114300" y="177800"/>
                </a:cubicBezTo>
                <a:lnTo>
                  <a:pt x="114300" y="171450"/>
                </a:lnTo>
                <a:close/>
                <a:moveTo>
                  <a:pt x="73025" y="44450"/>
                </a:moveTo>
                <a:cubicBezTo>
                  <a:pt x="57229" y="44450"/>
                  <a:pt x="44450" y="57229"/>
                  <a:pt x="44450" y="73025"/>
                </a:cubicBezTo>
                <a:cubicBezTo>
                  <a:pt x="44450" y="78303"/>
                  <a:pt x="40203" y="82550"/>
                  <a:pt x="34925" y="82550"/>
                </a:cubicBezTo>
                <a:cubicBezTo>
                  <a:pt x="29647" y="82550"/>
                  <a:pt x="25400" y="78303"/>
                  <a:pt x="25400" y="73025"/>
                </a:cubicBezTo>
                <a:cubicBezTo>
                  <a:pt x="25400" y="46712"/>
                  <a:pt x="46712" y="25400"/>
                  <a:pt x="73025" y="25400"/>
                </a:cubicBezTo>
                <a:cubicBezTo>
                  <a:pt x="78303" y="25400"/>
                  <a:pt x="82550" y="29647"/>
                  <a:pt x="82550" y="34925"/>
                </a:cubicBezTo>
                <a:cubicBezTo>
                  <a:pt x="82550" y="40203"/>
                  <a:pt x="78303" y="44450"/>
                  <a:pt x="73025" y="44450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7" name="Text 5"/>
          <p:cNvSpPr/>
          <p:nvPr/>
        </p:nvSpPr>
        <p:spPr>
          <a:xfrm>
            <a:off x="939800" y="1905000"/>
            <a:ext cx="3098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Multi-table Complementarity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38200" y="2260600"/>
            <a:ext cx="5346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Information from 7 tables is highly complementary.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1000" y="2819400"/>
            <a:ext cx="5867400" cy="914400"/>
          </a:xfrm>
          <a:custGeom>
            <a:avLst/>
            <a:gdLst/>
            <a:ahLst/>
            <a:cxnLst/>
            <a:rect l="l" t="t" r="r" b="b"/>
            <a:pathLst>
              <a:path w="5867400" h="914400">
                <a:moveTo>
                  <a:pt x="101599" y="0"/>
                </a:moveTo>
                <a:lnTo>
                  <a:pt x="5765801" y="0"/>
                </a:lnTo>
                <a:cubicBezTo>
                  <a:pt x="5821913" y="0"/>
                  <a:pt x="5867400" y="45487"/>
                  <a:pt x="5867400" y="101599"/>
                </a:cubicBezTo>
                <a:lnTo>
                  <a:pt x="5867400" y="812801"/>
                </a:lnTo>
                <a:cubicBezTo>
                  <a:pt x="5867400" y="868913"/>
                  <a:pt x="5821913" y="914400"/>
                  <a:pt x="5765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558800" y="3022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ubicBezTo>
                  <a:pt x="0" y="45525"/>
                  <a:pt x="45525" y="0"/>
                  <a:pt x="101600" y="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11" name="Text 9"/>
          <p:cNvSpPr/>
          <p:nvPr/>
        </p:nvSpPr>
        <p:spPr>
          <a:xfrm>
            <a:off x="939800" y="2971800"/>
            <a:ext cx="3009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Recent Behavior Importance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38200" y="3327400"/>
            <a:ext cx="5346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Recent behavior is more predictive than long-term history.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000" y="3886200"/>
            <a:ext cx="5867400" cy="914400"/>
          </a:xfrm>
          <a:custGeom>
            <a:avLst/>
            <a:gdLst/>
            <a:ahLst/>
            <a:cxnLst/>
            <a:rect l="l" t="t" r="r" b="b"/>
            <a:pathLst>
              <a:path w="5867400" h="914400">
                <a:moveTo>
                  <a:pt x="101599" y="0"/>
                </a:moveTo>
                <a:lnTo>
                  <a:pt x="5765801" y="0"/>
                </a:lnTo>
                <a:cubicBezTo>
                  <a:pt x="5821913" y="0"/>
                  <a:pt x="5867400" y="45487"/>
                  <a:pt x="5867400" y="101599"/>
                </a:cubicBezTo>
                <a:lnTo>
                  <a:pt x="5867400" y="812801"/>
                </a:lnTo>
                <a:cubicBezTo>
                  <a:pt x="5867400" y="868913"/>
                  <a:pt x="5821913" y="914400"/>
                  <a:pt x="5765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571500" y="40894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76200" y="50800"/>
                </a:moveTo>
                <a:cubicBezTo>
                  <a:pt x="76200" y="29772"/>
                  <a:pt x="59128" y="12700"/>
                  <a:pt x="38100" y="12700"/>
                </a:cubicBezTo>
                <a:cubicBezTo>
                  <a:pt x="17072" y="12700"/>
                  <a:pt x="0" y="29772"/>
                  <a:pt x="0" y="50800"/>
                </a:cubicBezTo>
                <a:cubicBezTo>
                  <a:pt x="0" y="71828"/>
                  <a:pt x="17072" y="88900"/>
                  <a:pt x="38100" y="88900"/>
                </a:cubicBezTo>
                <a:cubicBezTo>
                  <a:pt x="59128" y="88900"/>
                  <a:pt x="76200" y="71828"/>
                  <a:pt x="76200" y="50800"/>
                </a:cubicBezTo>
                <a:close/>
                <a:moveTo>
                  <a:pt x="177800" y="152400"/>
                </a:moveTo>
                <a:cubicBezTo>
                  <a:pt x="177800" y="131372"/>
                  <a:pt x="160728" y="114300"/>
                  <a:pt x="139700" y="114300"/>
                </a:cubicBezTo>
                <a:cubicBezTo>
                  <a:pt x="118672" y="114300"/>
                  <a:pt x="101600" y="131372"/>
                  <a:pt x="101600" y="152400"/>
                </a:cubicBezTo>
                <a:cubicBezTo>
                  <a:pt x="101600" y="173428"/>
                  <a:pt x="118672" y="190500"/>
                  <a:pt x="139700" y="190500"/>
                </a:cubicBezTo>
                <a:cubicBezTo>
                  <a:pt x="160728" y="190500"/>
                  <a:pt x="177800" y="173428"/>
                  <a:pt x="177800" y="152400"/>
                </a:cubicBezTo>
                <a:close/>
                <a:moveTo>
                  <a:pt x="174069" y="34369"/>
                </a:moveTo>
                <a:cubicBezTo>
                  <a:pt x="179030" y="29408"/>
                  <a:pt x="179030" y="21352"/>
                  <a:pt x="174069" y="16391"/>
                </a:cubicBezTo>
                <a:cubicBezTo>
                  <a:pt x="169108" y="11430"/>
                  <a:pt x="161052" y="11430"/>
                  <a:pt x="156091" y="16391"/>
                </a:cubicBezTo>
                <a:lnTo>
                  <a:pt x="3691" y="168791"/>
                </a:lnTo>
                <a:cubicBezTo>
                  <a:pt x="-1270" y="173752"/>
                  <a:pt x="-1270" y="181808"/>
                  <a:pt x="3691" y="186769"/>
                </a:cubicBezTo>
                <a:cubicBezTo>
                  <a:pt x="8652" y="191730"/>
                  <a:pt x="16708" y="191730"/>
                  <a:pt x="21669" y="186769"/>
                </a:cubicBezTo>
                <a:lnTo>
                  <a:pt x="174069" y="34369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15" name="Text 13"/>
          <p:cNvSpPr/>
          <p:nvPr/>
        </p:nvSpPr>
        <p:spPr>
          <a:xfrm>
            <a:off x="939800" y="4038600"/>
            <a:ext cx="2667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Ratio Feature Superiority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38200" y="4394200"/>
            <a:ext cx="5346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Ratio features outperform absolute value features.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1000" y="4953000"/>
            <a:ext cx="5867400" cy="914400"/>
          </a:xfrm>
          <a:custGeom>
            <a:avLst/>
            <a:gdLst/>
            <a:ahLst/>
            <a:cxnLst/>
            <a:rect l="l" t="t" r="r" b="b"/>
            <a:pathLst>
              <a:path w="5867400" h="914400">
                <a:moveTo>
                  <a:pt x="101599" y="0"/>
                </a:moveTo>
                <a:lnTo>
                  <a:pt x="5765801" y="0"/>
                </a:lnTo>
                <a:cubicBezTo>
                  <a:pt x="5821913" y="0"/>
                  <a:pt x="5867400" y="45487"/>
                  <a:pt x="5867400" y="101599"/>
                </a:cubicBezTo>
                <a:lnTo>
                  <a:pt x="5867400" y="812801"/>
                </a:lnTo>
                <a:cubicBezTo>
                  <a:pt x="5867400" y="868913"/>
                  <a:pt x="5821913" y="914400"/>
                  <a:pt x="5765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546100" y="51562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59226" y="15518"/>
                </a:moveTo>
                <a:lnTo>
                  <a:pt x="218043" y="75168"/>
                </a:lnTo>
                <a:cubicBezTo>
                  <a:pt x="229037" y="86320"/>
                  <a:pt x="229037" y="104180"/>
                  <a:pt x="218043" y="115332"/>
                </a:cubicBezTo>
                <a:lnTo>
                  <a:pt x="155972" y="178157"/>
                </a:lnTo>
                <a:cubicBezTo>
                  <a:pt x="152281" y="181888"/>
                  <a:pt x="146248" y="181928"/>
                  <a:pt x="142518" y="178237"/>
                </a:cubicBezTo>
                <a:cubicBezTo>
                  <a:pt x="138787" y="174546"/>
                  <a:pt x="138748" y="168513"/>
                  <a:pt x="142438" y="164783"/>
                </a:cubicBezTo>
                <a:lnTo>
                  <a:pt x="204510" y="101918"/>
                </a:lnTo>
                <a:cubicBezTo>
                  <a:pt x="208161" y="98227"/>
                  <a:pt x="208161" y="92234"/>
                  <a:pt x="204510" y="88543"/>
                </a:cubicBezTo>
                <a:lnTo>
                  <a:pt x="145653" y="28932"/>
                </a:lnTo>
                <a:cubicBezTo>
                  <a:pt x="141962" y="25202"/>
                  <a:pt x="142002" y="19169"/>
                  <a:pt x="145733" y="15478"/>
                </a:cubicBezTo>
                <a:cubicBezTo>
                  <a:pt x="149463" y="11787"/>
                  <a:pt x="155496" y="11827"/>
                  <a:pt x="159187" y="15558"/>
                </a:cubicBezTo>
                <a:close/>
                <a:moveTo>
                  <a:pt x="12740" y="91083"/>
                </a:moveTo>
                <a:lnTo>
                  <a:pt x="12740" y="38100"/>
                </a:lnTo>
                <a:cubicBezTo>
                  <a:pt x="12740" y="24090"/>
                  <a:pt x="24130" y="12700"/>
                  <a:pt x="38140" y="12700"/>
                </a:cubicBezTo>
                <a:lnTo>
                  <a:pt x="91123" y="12700"/>
                </a:lnTo>
                <a:cubicBezTo>
                  <a:pt x="97869" y="12700"/>
                  <a:pt x="104338" y="15359"/>
                  <a:pt x="109101" y="20122"/>
                </a:cubicBezTo>
                <a:lnTo>
                  <a:pt x="166251" y="77272"/>
                </a:lnTo>
                <a:cubicBezTo>
                  <a:pt x="176173" y="87193"/>
                  <a:pt x="176173" y="103267"/>
                  <a:pt x="166251" y="113189"/>
                </a:cubicBezTo>
                <a:lnTo>
                  <a:pt x="113268" y="166172"/>
                </a:lnTo>
                <a:cubicBezTo>
                  <a:pt x="103346" y="176093"/>
                  <a:pt x="87273" y="176093"/>
                  <a:pt x="77351" y="166172"/>
                </a:cubicBezTo>
                <a:lnTo>
                  <a:pt x="20201" y="109022"/>
                </a:lnTo>
                <a:cubicBezTo>
                  <a:pt x="15438" y="104259"/>
                  <a:pt x="12779" y="97790"/>
                  <a:pt x="12779" y="91043"/>
                </a:cubicBezTo>
                <a:close/>
                <a:moveTo>
                  <a:pt x="69890" y="57150"/>
                </a:moveTo>
                <a:cubicBezTo>
                  <a:pt x="69890" y="50141"/>
                  <a:pt x="64199" y="44450"/>
                  <a:pt x="57190" y="44450"/>
                </a:cubicBezTo>
                <a:cubicBezTo>
                  <a:pt x="50180" y="44450"/>
                  <a:pt x="44490" y="50141"/>
                  <a:pt x="44490" y="57150"/>
                </a:cubicBezTo>
                <a:cubicBezTo>
                  <a:pt x="44490" y="64159"/>
                  <a:pt x="50180" y="69850"/>
                  <a:pt x="57190" y="69850"/>
                </a:cubicBezTo>
                <a:cubicBezTo>
                  <a:pt x="64199" y="69850"/>
                  <a:pt x="69890" y="64159"/>
                  <a:pt x="69890" y="57150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19" name="Text 17"/>
          <p:cNvSpPr/>
          <p:nvPr/>
        </p:nvSpPr>
        <p:spPr>
          <a:xfrm>
            <a:off x="939800" y="5105400"/>
            <a:ext cx="2641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Smart Encoding Strategy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38200" y="5461000"/>
            <a:ext cx="5346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Risk grouping prevents dimensionality explosion.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756400" y="1295400"/>
            <a:ext cx="5994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59500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Future Development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756400" y="1752600"/>
            <a:ext cx="0" cy="914400"/>
          </a:xfrm>
          <a:prstGeom prst="line">
            <a:avLst/>
          </a:prstGeom>
          <a:noFill/>
          <a:ln w="50800">
            <a:solidFill>
              <a:srgbClr val="E59500"/>
            </a:solidFill>
            <a:prstDash val="solid"/>
            <a:headEnd type="none"/>
            <a:tailEnd type="none"/>
          </a:ln>
        </p:spPr>
      </p:sp>
      <p:sp>
        <p:nvSpPr>
          <p:cNvPr id="23" name="Shape 21"/>
          <p:cNvSpPr/>
          <p:nvPr/>
        </p:nvSpPr>
        <p:spPr>
          <a:xfrm>
            <a:off x="6756400" y="1752600"/>
            <a:ext cx="5816600" cy="914400"/>
          </a:xfrm>
          <a:custGeom>
            <a:avLst/>
            <a:gdLst/>
            <a:ahLst/>
            <a:cxnLst/>
            <a:rect l="l" t="t" r="r" b="b"/>
            <a:pathLst>
              <a:path w="5816600" h="914400">
                <a:moveTo>
                  <a:pt x="0" y="0"/>
                </a:moveTo>
                <a:lnTo>
                  <a:pt x="5715001" y="0"/>
                </a:lnTo>
                <a:cubicBezTo>
                  <a:pt x="5771113" y="0"/>
                  <a:pt x="5816600" y="45487"/>
                  <a:pt x="5816600" y="101599"/>
                </a:cubicBezTo>
                <a:lnTo>
                  <a:pt x="5816600" y="812801"/>
                </a:lnTo>
                <a:cubicBezTo>
                  <a:pt x="5816600" y="868913"/>
                  <a:pt x="5771113" y="914400"/>
                  <a:pt x="5715001" y="914400"/>
                </a:cubicBez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4" name="Shape 22"/>
          <p:cNvSpPr/>
          <p:nvPr/>
        </p:nvSpPr>
        <p:spPr>
          <a:xfrm>
            <a:off x="6985000" y="19558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127000"/>
                </a:moveTo>
                <a:lnTo>
                  <a:pt x="9723" y="127000"/>
                </a:lnTo>
                <a:cubicBezTo>
                  <a:pt x="-159" y="127000"/>
                  <a:pt x="-6231" y="116245"/>
                  <a:pt x="-1151" y="107752"/>
                </a:cubicBezTo>
                <a:lnTo>
                  <a:pt x="19844" y="72747"/>
                </a:lnTo>
                <a:cubicBezTo>
                  <a:pt x="23297" y="66993"/>
                  <a:pt x="29488" y="63500"/>
                  <a:pt x="36195" y="63500"/>
                </a:cubicBezTo>
                <a:lnTo>
                  <a:pt x="73898" y="63500"/>
                </a:lnTo>
                <a:cubicBezTo>
                  <a:pt x="104100" y="12343"/>
                  <a:pt x="149146" y="9763"/>
                  <a:pt x="179268" y="14168"/>
                </a:cubicBezTo>
                <a:cubicBezTo>
                  <a:pt x="184348" y="14923"/>
                  <a:pt x="188317" y="18891"/>
                  <a:pt x="189032" y="23932"/>
                </a:cubicBezTo>
                <a:cubicBezTo>
                  <a:pt x="193437" y="54054"/>
                  <a:pt x="190857" y="99100"/>
                  <a:pt x="139700" y="129302"/>
                </a:cubicBezTo>
                <a:lnTo>
                  <a:pt x="139700" y="167005"/>
                </a:lnTo>
                <a:cubicBezTo>
                  <a:pt x="139700" y="173712"/>
                  <a:pt x="136208" y="179903"/>
                  <a:pt x="130453" y="183356"/>
                </a:cubicBezTo>
                <a:lnTo>
                  <a:pt x="95448" y="204351"/>
                </a:lnTo>
                <a:cubicBezTo>
                  <a:pt x="86995" y="209431"/>
                  <a:pt x="76200" y="203319"/>
                  <a:pt x="76200" y="193477"/>
                </a:cubicBezTo>
                <a:lnTo>
                  <a:pt x="76200" y="152400"/>
                </a:lnTo>
                <a:cubicBezTo>
                  <a:pt x="76200" y="138390"/>
                  <a:pt x="64810" y="127000"/>
                  <a:pt x="50800" y="127000"/>
                </a:cubicBezTo>
                <a:lnTo>
                  <a:pt x="50760" y="127000"/>
                </a:lnTo>
                <a:close/>
                <a:moveTo>
                  <a:pt x="158750" y="63500"/>
                </a:moveTo>
                <a:cubicBezTo>
                  <a:pt x="158750" y="52986"/>
                  <a:pt x="150214" y="44450"/>
                  <a:pt x="139700" y="44450"/>
                </a:cubicBezTo>
                <a:cubicBezTo>
                  <a:pt x="129186" y="44450"/>
                  <a:pt x="120650" y="52986"/>
                  <a:pt x="120650" y="63500"/>
                </a:cubicBezTo>
                <a:cubicBezTo>
                  <a:pt x="120650" y="74014"/>
                  <a:pt x="129186" y="82550"/>
                  <a:pt x="139700" y="82550"/>
                </a:cubicBezTo>
                <a:cubicBezTo>
                  <a:pt x="150214" y="82550"/>
                  <a:pt x="158750" y="74014"/>
                  <a:pt x="158750" y="63500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25" name="Text 23"/>
          <p:cNvSpPr/>
          <p:nvPr/>
        </p:nvSpPr>
        <p:spPr>
          <a:xfrm>
            <a:off x="7366000" y="1905000"/>
            <a:ext cx="3200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Model Ensemble Optimization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264400" y="2260600"/>
            <a:ext cx="529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Integrate XGBoost, CatBoost for higher accuracy.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756400" y="2819400"/>
            <a:ext cx="0" cy="914400"/>
          </a:xfrm>
          <a:prstGeom prst="line">
            <a:avLst/>
          </a:prstGeom>
          <a:noFill/>
          <a:ln w="50800">
            <a:solidFill>
              <a:srgbClr val="E59500"/>
            </a:solidFill>
            <a:prstDash val="solid"/>
            <a:headEnd type="none"/>
            <a:tailEnd type="none"/>
          </a:ln>
        </p:spPr>
      </p:sp>
      <p:sp>
        <p:nvSpPr>
          <p:cNvPr id="28" name="Shape 26"/>
          <p:cNvSpPr/>
          <p:nvPr/>
        </p:nvSpPr>
        <p:spPr>
          <a:xfrm>
            <a:off x="6756400" y="2819400"/>
            <a:ext cx="5816600" cy="914400"/>
          </a:xfrm>
          <a:custGeom>
            <a:avLst/>
            <a:gdLst/>
            <a:ahLst/>
            <a:cxnLst/>
            <a:rect l="l" t="t" r="r" b="b"/>
            <a:pathLst>
              <a:path w="5816600" h="914400">
                <a:moveTo>
                  <a:pt x="0" y="0"/>
                </a:moveTo>
                <a:lnTo>
                  <a:pt x="5715001" y="0"/>
                </a:lnTo>
                <a:cubicBezTo>
                  <a:pt x="5771113" y="0"/>
                  <a:pt x="5816600" y="45487"/>
                  <a:pt x="5816600" y="101599"/>
                </a:cubicBezTo>
                <a:lnTo>
                  <a:pt x="5816600" y="812801"/>
                </a:lnTo>
                <a:cubicBezTo>
                  <a:pt x="5816600" y="868913"/>
                  <a:pt x="5771113" y="914400"/>
                  <a:pt x="5715001" y="914400"/>
                </a:cubicBez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9" name="Shape 27"/>
          <p:cNvSpPr/>
          <p:nvPr/>
        </p:nvSpPr>
        <p:spPr>
          <a:xfrm>
            <a:off x="6985000" y="3022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5400" y="25400"/>
                </a:moveTo>
                <a:cubicBezTo>
                  <a:pt x="25400" y="18375"/>
                  <a:pt x="19725" y="12700"/>
                  <a:pt x="12700" y="12700"/>
                </a:cubicBezTo>
                <a:cubicBezTo>
                  <a:pt x="5675" y="12700"/>
                  <a:pt x="0" y="18375"/>
                  <a:pt x="0" y="25400"/>
                </a:cubicBezTo>
                <a:lnTo>
                  <a:pt x="0" y="158750"/>
                </a:lnTo>
                <a:cubicBezTo>
                  <a:pt x="0" y="176292"/>
                  <a:pt x="14208" y="190500"/>
                  <a:pt x="31750" y="190500"/>
                </a:cubicBezTo>
                <a:lnTo>
                  <a:pt x="190500" y="190500"/>
                </a:lnTo>
                <a:cubicBezTo>
                  <a:pt x="197525" y="190500"/>
                  <a:pt x="203200" y="184825"/>
                  <a:pt x="203200" y="177800"/>
                </a:cubicBezTo>
                <a:cubicBezTo>
                  <a:pt x="203200" y="170775"/>
                  <a:pt x="197525" y="165100"/>
                  <a:pt x="190500" y="165100"/>
                </a:cubicBezTo>
                <a:lnTo>
                  <a:pt x="31750" y="165100"/>
                </a:lnTo>
                <a:cubicBezTo>
                  <a:pt x="28258" y="165100"/>
                  <a:pt x="25400" y="162243"/>
                  <a:pt x="25400" y="158750"/>
                </a:cubicBezTo>
                <a:lnTo>
                  <a:pt x="25400" y="25400"/>
                </a:lnTo>
                <a:close/>
                <a:moveTo>
                  <a:pt x="186769" y="59769"/>
                </a:moveTo>
                <a:cubicBezTo>
                  <a:pt x="191730" y="54808"/>
                  <a:pt x="191730" y="46752"/>
                  <a:pt x="186769" y="41791"/>
                </a:cubicBezTo>
                <a:cubicBezTo>
                  <a:pt x="181808" y="36830"/>
                  <a:pt x="173752" y="36830"/>
                  <a:pt x="168791" y="41791"/>
                </a:cubicBezTo>
                <a:lnTo>
                  <a:pt x="127000" y="83622"/>
                </a:lnTo>
                <a:lnTo>
                  <a:pt x="104219" y="60881"/>
                </a:lnTo>
                <a:cubicBezTo>
                  <a:pt x="99258" y="55920"/>
                  <a:pt x="91202" y="55920"/>
                  <a:pt x="86241" y="60881"/>
                </a:cubicBezTo>
                <a:lnTo>
                  <a:pt x="48141" y="98981"/>
                </a:lnTo>
                <a:cubicBezTo>
                  <a:pt x="43180" y="103942"/>
                  <a:pt x="43180" y="111998"/>
                  <a:pt x="48141" y="116959"/>
                </a:cubicBezTo>
                <a:cubicBezTo>
                  <a:pt x="53102" y="121920"/>
                  <a:pt x="61158" y="121920"/>
                  <a:pt x="66119" y="116959"/>
                </a:cubicBezTo>
                <a:lnTo>
                  <a:pt x="95250" y="87828"/>
                </a:lnTo>
                <a:lnTo>
                  <a:pt x="118031" y="110609"/>
                </a:lnTo>
                <a:cubicBezTo>
                  <a:pt x="122992" y="115570"/>
                  <a:pt x="131048" y="115570"/>
                  <a:pt x="136009" y="110609"/>
                </a:cubicBezTo>
                <a:lnTo>
                  <a:pt x="186809" y="59809"/>
                </a:lnTo>
                <a:close/>
              </a:path>
            </a:pathLst>
          </a:custGeom>
          <a:solidFill>
            <a:srgbClr val="E59500"/>
          </a:solidFill>
        </p:spPr>
      </p:sp>
      <p:sp>
        <p:nvSpPr>
          <p:cNvPr id="30" name="Text 28"/>
          <p:cNvSpPr/>
          <p:nvPr/>
        </p:nvSpPr>
        <p:spPr>
          <a:xfrm>
            <a:off x="7366000" y="2971800"/>
            <a:ext cx="2311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Time Series Modeling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264400" y="3327400"/>
            <a:ext cx="529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Introduce LSTM, GRU to capture long-term trends.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756400" y="3886200"/>
            <a:ext cx="0" cy="1168400"/>
          </a:xfrm>
          <a:prstGeom prst="line">
            <a:avLst/>
          </a:prstGeom>
          <a:noFill/>
          <a:ln w="50800">
            <a:solidFill>
              <a:srgbClr val="E59500"/>
            </a:solidFill>
            <a:prstDash val="solid"/>
            <a:headEnd type="none"/>
            <a:tailEnd type="none"/>
          </a:ln>
        </p:spPr>
      </p:sp>
      <p:sp>
        <p:nvSpPr>
          <p:cNvPr id="33" name="Shape 31"/>
          <p:cNvSpPr/>
          <p:nvPr/>
        </p:nvSpPr>
        <p:spPr>
          <a:xfrm>
            <a:off x="6756400" y="3886200"/>
            <a:ext cx="5816600" cy="1168400"/>
          </a:xfrm>
          <a:custGeom>
            <a:avLst/>
            <a:gdLst/>
            <a:ahLst/>
            <a:cxnLst/>
            <a:rect l="l" t="t" r="r" b="b"/>
            <a:pathLst>
              <a:path w="5816600" h="1168400">
                <a:moveTo>
                  <a:pt x="0" y="0"/>
                </a:moveTo>
                <a:lnTo>
                  <a:pt x="5714996" y="0"/>
                </a:lnTo>
                <a:cubicBezTo>
                  <a:pt x="5771110" y="0"/>
                  <a:pt x="5816600" y="45490"/>
                  <a:pt x="5816600" y="101604"/>
                </a:cubicBezTo>
                <a:lnTo>
                  <a:pt x="5816600" y="1066796"/>
                </a:lnTo>
                <a:cubicBezTo>
                  <a:pt x="5816600" y="1122910"/>
                  <a:pt x="5771110" y="1168400"/>
                  <a:pt x="5714996" y="1168400"/>
                </a:cubicBezTo>
                <a:lnTo>
                  <a:pt x="0" y="1168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6959600" y="40894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165060" y="83542"/>
                </a:moveTo>
                <a:cubicBezTo>
                  <a:pt x="169902" y="82233"/>
                  <a:pt x="174982" y="84534"/>
                  <a:pt x="177165" y="89019"/>
                </a:cubicBezTo>
                <a:lnTo>
                  <a:pt x="184547" y="103942"/>
                </a:lnTo>
                <a:cubicBezTo>
                  <a:pt x="188635" y="104497"/>
                  <a:pt x="192643" y="105608"/>
                  <a:pt x="196413" y="107156"/>
                </a:cubicBezTo>
                <a:lnTo>
                  <a:pt x="210304" y="97909"/>
                </a:lnTo>
                <a:cubicBezTo>
                  <a:pt x="214471" y="95131"/>
                  <a:pt x="219988" y="95687"/>
                  <a:pt x="223520" y="99219"/>
                </a:cubicBezTo>
                <a:lnTo>
                  <a:pt x="231140" y="106839"/>
                </a:lnTo>
                <a:cubicBezTo>
                  <a:pt x="234672" y="110371"/>
                  <a:pt x="235228" y="115927"/>
                  <a:pt x="232450" y="120055"/>
                </a:cubicBezTo>
                <a:lnTo>
                  <a:pt x="223203" y="133906"/>
                </a:lnTo>
                <a:cubicBezTo>
                  <a:pt x="223957" y="135771"/>
                  <a:pt x="224631" y="137716"/>
                  <a:pt x="225187" y="139740"/>
                </a:cubicBezTo>
                <a:cubicBezTo>
                  <a:pt x="225742" y="141764"/>
                  <a:pt x="226100" y="143748"/>
                  <a:pt x="226377" y="145772"/>
                </a:cubicBezTo>
                <a:lnTo>
                  <a:pt x="241340" y="153154"/>
                </a:lnTo>
                <a:cubicBezTo>
                  <a:pt x="245824" y="155377"/>
                  <a:pt x="248126" y="160457"/>
                  <a:pt x="246817" y="165259"/>
                </a:cubicBezTo>
                <a:lnTo>
                  <a:pt x="244038" y="175657"/>
                </a:lnTo>
                <a:cubicBezTo>
                  <a:pt x="242729" y="180459"/>
                  <a:pt x="238244" y="183713"/>
                  <a:pt x="233243" y="183396"/>
                </a:cubicBezTo>
                <a:lnTo>
                  <a:pt x="216575" y="182324"/>
                </a:lnTo>
                <a:cubicBezTo>
                  <a:pt x="214074" y="185539"/>
                  <a:pt x="211177" y="188516"/>
                  <a:pt x="207883" y="191056"/>
                </a:cubicBezTo>
                <a:lnTo>
                  <a:pt x="208955" y="207685"/>
                </a:lnTo>
                <a:cubicBezTo>
                  <a:pt x="209272" y="212685"/>
                  <a:pt x="206018" y="217210"/>
                  <a:pt x="201216" y="218480"/>
                </a:cubicBezTo>
                <a:lnTo>
                  <a:pt x="190818" y="221258"/>
                </a:lnTo>
                <a:cubicBezTo>
                  <a:pt x="185976" y="222567"/>
                  <a:pt x="180935" y="220266"/>
                  <a:pt x="178713" y="215781"/>
                </a:cubicBezTo>
                <a:lnTo>
                  <a:pt x="171331" y="200858"/>
                </a:lnTo>
                <a:cubicBezTo>
                  <a:pt x="167243" y="200303"/>
                  <a:pt x="163235" y="199192"/>
                  <a:pt x="159464" y="197644"/>
                </a:cubicBezTo>
                <a:lnTo>
                  <a:pt x="145574" y="206891"/>
                </a:lnTo>
                <a:cubicBezTo>
                  <a:pt x="141407" y="209669"/>
                  <a:pt x="135890" y="209113"/>
                  <a:pt x="132358" y="205581"/>
                </a:cubicBezTo>
                <a:lnTo>
                  <a:pt x="124738" y="197961"/>
                </a:lnTo>
                <a:cubicBezTo>
                  <a:pt x="121206" y="194429"/>
                  <a:pt x="120650" y="188913"/>
                  <a:pt x="123428" y="184745"/>
                </a:cubicBezTo>
                <a:lnTo>
                  <a:pt x="132675" y="170855"/>
                </a:lnTo>
                <a:cubicBezTo>
                  <a:pt x="131921" y="168989"/>
                  <a:pt x="131247" y="167045"/>
                  <a:pt x="130691" y="165021"/>
                </a:cubicBezTo>
                <a:cubicBezTo>
                  <a:pt x="130135" y="162997"/>
                  <a:pt x="129778" y="160973"/>
                  <a:pt x="129500" y="158988"/>
                </a:cubicBezTo>
                <a:lnTo>
                  <a:pt x="114538" y="151606"/>
                </a:lnTo>
                <a:cubicBezTo>
                  <a:pt x="110053" y="149384"/>
                  <a:pt x="107791" y="144304"/>
                  <a:pt x="109061" y="139502"/>
                </a:cubicBezTo>
                <a:lnTo>
                  <a:pt x="111839" y="129103"/>
                </a:lnTo>
                <a:cubicBezTo>
                  <a:pt x="113149" y="124301"/>
                  <a:pt x="117634" y="121047"/>
                  <a:pt x="122634" y="121364"/>
                </a:cubicBezTo>
                <a:lnTo>
                  <a:pt x="139263" y="122436"/>
                </a:lnTo>
                <a:cubicBezTo>
                  <a:pt x="141764" y="119221"/>
                  <a:pt x="144661" y="116245"/>
                  <a:pt x="147955" y="113705"/>
                </a:cubicBezTo>
                <a:lnTo>
                  <a:pt x="146883" y="97115"/>
                </a:lnTo>
                <a:cubicBezTo>
                  <a:pt x="146566" y="92115"/>
                  <a:pt x="149820" y="87590"/>
                  <a:pt x="154622" y="86320"/>
                </a:cubicBezTo>
                <a:lnTo>
                  <a:pt x="165021" y="83542"/>
                </a:lnTo>
                <a:close/>
                <a:moveTo>
                  <a:pt x="177959" y="134938"/>
                </a:moveTo>
                <a:cubicBezTo>
                  <a:pt x="168321" y="134948"/>
                  <a:pt x="160505" y="142782"/>
                  <a:pt x="160516" y="152420"/>
                </a:cubicBezTo>
                <a:cubicBezTo>
                  <a:pt x="160527" y="162058"/>
                  <a:pt x="168361" y="169873"/>
                  <a:pt x="177998" y="169863"/>
                </a:cubicBezTo>
                <a:cubicBezTo>
                  <a:pt x="187636" y="169852"/>
                  <a:pt x="195452" y="162018"/>
                  <a:pt x="195441" y="152380"/>
                </a:cubicBezTo>
                <a:cubicBezTo>
                  <a:pt x="195430" y="142742"/>
                  <a:pt x="187597" y="134927"/>
                  <a:pt x="177959" y="134938"/>
                </a:cubicBezTo>
                <a:close/>
                <a:moveTo>
                  <a:pt x="89257" y="-18058"/>
                </a:moveTo>
                <a:lnTo>
                  <a:pt x="99655" y="-15280"/>
                </a:lnTo>
                <a:cubicBezTo>
                  <a:pt x="104458" y="-13970"/>
                  <a:pt x="107712" y="-9446"/>
                  <a:pt x="107394" y="-4485"/>
                </a:cubicBezTo>
                <a:lnTo>
                  <a:pt x="106323" y="12105"/>
                </a:lnTo>
                <a:cubicBezTo>
                  <a:pt x="109617" y="14645"/>
                  <a:pt x="112514" y="17582"/>
                  <a:pt x="115014" y="20836"/>
                </a:cubicBezTo>
                <a:lnTo>
                  <a:pt x="131683" y="19764"/>
                </a:lnTo>
                <a:cubicBezTo>
                  <a:pt x="136644" y="19447"/>
                  <a:pt x="141168" y="22701"/>
                  <a:pt x="142478" y="27503"/>
                </a:cubicBezTo>
                <a:lnTo>
                  <a:pt x="145256" y="37902"/>
                </a:lnTo>
                <a:cubicBezTo>
                  <a:pt x="146526" y="42704"/>
                  <a:pt x="144264" y="47784"/>
                  <a:pt x="139779" y="50006"/>
                </a:cubicBezTo>
                <a:lnTo>
                  <a:pt x="124817" y="57388"/>
                </a:lnTo>
                <a:cubicBezTo>
                  <a:pt x="124539" y="59412"/>
                  <a:pt x="124143" y="61436"/>
                  <a:pt x="123627" y="63421"/>
                </a:cubicBezTo>
                <a:cubicBezTo>
                  <a:pt x="123111" y="65405"/>
                  <a:pt x="122396" y="67389"/>
                  <a:pt x="121642" y="69255"/>
                </a:cubicBezTo>
                <a:lnTo>
                  <a:pt x="130889" y="83145"/>
                </a:lnTo>
                <a:cubicBezTo>
                  <a:pt x="133668" y="87313"/>
                  <a:pt x="133112" y="92829"/>
                  <a:pt x="129580" y="96361"/>
                </a:cubicBezTo>
                <a:lnTo>
                  <a:pt x="121960" y="103981"/>
                </a:lnTo>
                <a:cubicBezTo>
                  <a:pt x="118428" y="107513"/>
                  <a:pt x="112911" y="108069"/>
                  <a:pt x="108744" y="105291"/>
                </a:cubicBezTo>
                <a:lnTo>
                  <a:pt x="94853" y="96044"/>
                </a:lnTo>
                <a:cubicBezTo>
                  <a:pt x="91083" y="97592"/>
                  <a:pt x="87074" y="98703"/>
                  <a:pt x="82987" y="99258"/>
                </a:cubicBezTo>
                <a:lnTo>
                  <a:pt x="75605" y="114181"/>
                </a:lnTo>
                <a:cubicBezTo>
                  <a:pt x="73382" y="118666"/>
                  <a:pt x="68302" y="120928"/>
                  <a:pt x="63500" y="119658"/>
                </a:cubicBezTo>
                <a:lnTo>
                  <a:pt x="53102" y="116880"/>
                </a:lnTo>
                <a:cubicBezTo>
                  <a:pt x="48260" y="115570"/>
                  <a:pt x="45045" y="111046"/>
                  <a:pt x="45363" y="106085"/>
                </a:cubicBezTo>
                <a:lnTo>
                  <a:pt x="46434" y="89456"/>
                </a:lnTo>
                <a:cubicBezTo>
                  <a:pt x="43140" y="86916"/>
                  <a:pt x="40243" y="83979"/>
                  <a:pt x="37743" y="80724"/>
                </a:cubicBezTo>
                <a:lnTo>
                  <a:pt x="21074" y="81796"/>
                </a:lnTo>
                <a:cubicBezTo>
                  <a:pt x="16113" y="82113"/>
                  <a:pt x="11589" y="78859"/>
                  <a:pt x="10279" y="74057"/>
                </a:cubicBezTo>
                <a:lnTo>
                  <a:pt x="7501" y="63659"/>
                </a:lnTo>
                <a:cubicBezTo>
                  <a:pt x="6231" y="58857"/>
                  <a:pt x="8493" y="53777"/>
                  <a:pt x="12978" y="51554"/>
                </a:cubicBezTo>
                <a:lnTo>
                  <a:pt x="27940" y="44172"/>
                </a:lnTo>
                <a:cubicBezTo>
                  <a:pt x="28218" y="42148"/>
                  <a:pt x="28615" y="40164"/>
                  <a:pt x="29131" y="38140"/>
                </a:cubicBezTo>
                <a:cubicBezTo>
                  <a:pt x="29686" y="36116"/>
                  <a:pt x="30321" y="34171"/>
                  <a:pt x="31115" y="32306"/>
                </a:cubicBezTo>
                <a:lnTo>
                  <a:pt x="21868" y="18455"/>
                </a:lnTo>
                <a:cubicBezTo>
                  <a:pt x="19090" y="14288"/>
                  <a:pt x="19645" y="8771"/>
                  <a:pt x="23178" y="5239"/>
                </a:cubicBezTo>
                <a:lnTo>
                  <a:pt x="30798" y="-2381"/>
                </a:lnTo>
                <a:cubicBezTo>
                  <a:pt x="34330" y="-5913"/>
                  <a:pt x="39846" y="-6469"/>
                  <a:pt x="44013" y="-3691"/>
                </a:cubicBezTo>
                <a:lnTo>
                  <a:pt x="57904" y="5556"/>
                </a:lnTo>
                <a:cubicBezTo>
                  <a:pt x="61674" y="4008"/>
                  <a:pt x="65683" y="2897"/>
                  <a:pt x="69771" y="2342"/>
                </a:cubicBezTo>
                <a:lnTo>
                  <a:pt x="77152" y="-12581"/>
                </a:lnTo>
                <a:cubicBezTo>
                  <a:pt x="79375" y="-17066"/>
                  <a:pt x="84415" y="-19328"/>
                  <a:pt x="89257" y="-18058"/>
                </a:cubicBezTo>
                <a:close/>
                <a:moveTo>
                  <a:pt x="76359" y="33338"/>
                </a:moveTo>
                <a:cubicBezTo>
                  <a:pt x="66721" y="33338"/>
                  <a:pt x="58896" y="41162"/>
                  <a:pt x="58896" y="50800"/>
                </a:cubicBezTo>
                <a:cubicBezTo>
                  <a:pt x="58896" y="60438"/>
                  <a:pt x="66721" y="68263"/>
                  <a:pt x="76359" y="68263"/>
                </a:cubicBezTo>
                <a:cubicBezTo>
                  <a:pt x="85997" y="68263"/>
                  <a:pt x="93821" y="60438"/>
                  <a:pt x="93821" y="50800"/>
                </a:cubicBezTo>
                <a:cubicBezTo>
                  <a:pt x="93821" y="41162"/>
                  <a:pt x="85997" y="33338"/>
                  <a:pt x="76359" y="33338"/>
                </a:cubicBezTo>
                <a:close/>
              </a:path>
            </a:pathLst>
          </a:custGeom>
          <a:solidFill>
            <a:srgbClr val="E59500"/>
          </a:solidFill>
        </p:spPr>
      </p:sp>
      <p:sp>
        <p:nvSpPr>
          <p:cNvPr id="35" name="Text 33"/>
          <p:cNvSpPr/>
          <p:nvPr/>
        </p:nvSpPr>
        <p:spPr>
          <a:xfrm>
            <a:off x="7366000" y="4038600"/>
            <a:ext cx="3378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E4045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Industry Knowledge Integration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264400" y="4394200"/>
            <a:ext cx="52959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8A8A8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Optimize feature engineering with granular industry knowledge.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KSO_WM_DIAGRAM_VIRTUALLY_FRAME" val="{&quot;height&quot;:220,&quot;left&quot;:30,&quot;top&quot;:244.0125196850394,&quot;width&quot;:539.5249606299212}"/>
</p:tagLst>
</file>

<file path=ppt/tags/tag2.xml><?xml version="1.0" encoding="utf-8"?>
<p:tagLst xmlns:p="http://schemas.openxmlformats.org/presentationml/2006/main">
  <p:tag name="KSO_WM_DIAGRAM_VIRTUALLY_FRAME" val="{&quot;height&quot;:220,&quot;left&quot;:30,&quot;top&quot;:244.0125196850394,&quot;width&quot;:539.5249606299212}"/>
</p:tagLst>
</file>

<file path=ppt/tags/tag3.xml><?xml version="1.0" encoding="utf-8"?>
<p:tagLst xmlns:p="http://schemas.openxmlformats.org/presentationml/2006/main">
  <p:tag name="KSO_WM_DIAGRAM_VIRTUALLY_FRAME" val="{&quot;height&quot;:220,&quot;left&quot;:30,&quot;top&quot;:244.0125196850394,&quot;width&quot;:539.5249606299212}"/>
</p:tagLst>
</file>

<file path=ppt/tags/tag4.xml><?xml version="1.0" encoding="utf-8"?>
<p:tagLst xmlns:p="http://schemas.openxmlformats.org/presentationml/2006/main">
  <p:tag name="KSO_WM_DIAGRAM_VIRTUALLY_FRAME" val="{&quot;height&quot;:220,&quot;left&quot;:30,&quot;top&quot;:244.0125196850394,&quot;width&quot;:539.5249606299212}"/>
</p:tagLst>
</file>

<file path=ppt/tags/tag5.xml><?xml version="1.0" encoding="utf-8"?>
<p:tagLst xmlns:p="http://schemas.openxmlformats.org/presentationml/2006/main">
  <p:tag name="KSO_WM_DIAGRAM_VIRTUALLY_FRAME" val="{&quot;height&quot;:220,&quot;left&quot;:30,&quot;top&quot;:244.0125196850394,&quot;width&quot;:539.5249606299212}"/>
</p:tagLst>
</file>

<file path=ppt/tags/tag6.xml><?xml version="1.0" encoding="utf-8"?>
<p:tagLst xmlns:p="http://schemas.openxmlformats.org/presentationml/2006/main">
  <p:tag name="KSO_WM_DIAGRAM_VIRTUALLY_FRAME" val="{&quot;height&quot;:220,&quot;left&quot;:30,&quot;top&quot;:244.0125196850394,&quot;width&quot;:539.5249606299212}"/>
</p:tagLst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3421</Words>
  <Application>WPS Presentation</Application>
  <PresentationFormat>On-screen Show (16:9)</PresentationFormat>
  <Paragraphs>273</Paragraphs>
  <Slides>10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Arial</vt:lpstr>
      <vt:lpstr>宋体</vt:lpstr>
      <vt:lpstr>Wingdings</vt:lpstr>
      <vt:lpstr>Quattrocento Sans</vt:lpstr>
      <vt:lpstr>Quattrocento Sans</vt:lpstr>
      <vt:lpstr>Quattrocento Sans</vt:lpstr>
      <vt:lpstr>Noto Sans SC</vt:lpstr>
      <vt:lpstr>Noto Sans SC</vt:lpstr>
      <vt:lpstr>MiSans</vt:lpstr>
      <vt:lpstr>MiSans</vt:lpstr>
      <vt:lpstr>Calibri</vt:lpstr>
      <vt:lpstr>微软雅黑</vt:lpstr>
      <vt:lpstr>Arial Unicode MS</vt:lpstr>
      <vt:lpstr>PMingLiU</vt:lpstr>
      <vt:lpstr>UmePlus Gothic</vt:lpstr>
      <vt:lpstr>PMingLiU</vt:lpstr>
      <vt:lpstr>Custom Theme</vt:lpstr>
      <vt:lpstr>1_Custom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/mnt/okcomputer/output/home_credit_presentation_clean</dc:title>
  <dc:creator>Kimi</dc:creator>
  <dc:subject>/mnt/okcomputer/output/home_credit_presentation_clean</dc:subject>
  <cp:lastModifiedBy>Jiachen ZHOU</cp:lastModifiedBy>
  <cp:revision>3</cp:revision>
  <dcterms:created xsi:type="dcterms:W3CDTF">2025-11-13T05:28:00Z</dcterms:created>
  <dcterms:modified xsi:type="dcterms:W3CDTF">2025-11-16T07:17:08Z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{"Label":"/mnt/okcomputer/output/home_credit_presentation_clean","ContentProducer":"001191110108MACG2KBH8F10000","ProduceID":"d4amkp8l3dc28e3l6o90","ReservedCode1":"","ContentPropagator":"001191110108MACG2KBH8F20000","PropagateID":"d4amkp8l3dc28e3l6o90","ReservedCode2":""}</vt:lpwstr>
  </property>
  <property fmtid="{D5CDD505-2E9C-101B-9397-08002B2CF9AE}" pid="3" name="ICV">
    <vt:lpwstr>161F46A811D24508810DD9B9A1462083_12</vt:lpwstr>
  </property>
  <property fmtid="{D5CDD505-2E9C-101B-9397-08002B2CF9AE}" pid="4" name="KSOProductBuildVer">
    <vt:lpwstr>3076-12.2.0.23155</vt:lpwstr>
  </property>
</Properties>
</file>